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m4a" ContentType="audi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60" r:id="rId1"/>
  </p:sldMasterIdLst>
  <p:sldIdLst>
    <p:sldId id="256" r:id="rId2"/>
    <p:sldId id="260" r:id="rId3"/>
    <p:sldId id="261" r:id="rId4"/>
    <p:sldId id="262" r:id="rId5"/>
    <p:sldId id="263" r:id="rId6"/>
    <p:sldId id="264" r:id="rId7"/>
    <p:sldId id="265" r:id="rId8"/>
    <p:sldId id="266" r:id="rId9"/>
    <p:sldId id="267" r:id="rId10"/>
    <p:sldId id="268" r:id="rId11"/>
    <p:sldId id="269" r:id="rId12"/>
    <p:sldId id="270" r:id="rId13"/>
    <p:sldId id="271" r:id="rId14"/>
    <p:sldId id="272" r:id="rId15"/>
    <p:sldId id="273" r:id="rId16"/>
    <p:sldId id="257" r:id="rId17"/>
    <p:sldId id="274" r:id="rId18"/>
    <p:sldId id="275" r:id="rId19"/>
    <p:sldId id="276" r:id="rId20"/>
    <p:sldId id="277" r:id="rId21"/>
    <p:sldId id="278" r:id="rId22"/>
    <p:sldId id="279" r:id="rId23"/>
    <p:sldId id="280" r:id="rId24"/>
    <p:sldId id="281" r:id="rId25"/>
    <p:sldId id="282" r:id="rId26"/>
    <p:sldId id="283" r:id="rId27"/>
    <p:sldId id="284" r:id="rId28"/>
    <p:sldId id="285" r:id="rId29"/>
    <p:sldId id="286" r:id="rId30"/>
    <p:sldId id="287" r:id="rId31"/>
    <p:sldId id="288" r:id="rId32"/>
    <p:sldId id="289" r:id="rId33"/>
    <p:sldId id="290" r:id="rId3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varScale="1">
        <p:scale>
          <a:sx n="80" d="100"/>
          <a:sy n="80" d="100"/>
        </p:scale>
        <p:origin x="-888"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printerSettings" Target="printerSettings/printerSettings1.bin"/><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371600"/>
            <a:ext cx="7848600" cy="1927225"/>
          </a:xfrm>
        </p:spPr>
        <p:txBody>
          <a:bodyPr anchor="b">
            <a:noAutofit/>
          </a:bodyPr>
          <a:lstStyle>
            <a:lvl1pPr>
              <a:defRPr sz="5400" cap="all" baseline="0"/>
            </a:lvl1pPr>
          </a:lstStyle>
          <a:p>
            <a:r>
              <a:rPr lang="en-US" smtClean="0"/>
              <a:t>Click to edit Master title style</a:t>
            </a:r>
            <a:endParaRPr lang="en-US" dirty="0"/>
          </a:p>
        </p:txBody>
      </p:sp>
      <p:sp>
        <p:nvSpPr>
          <p:cNvPr id="3" name="Subtitle 2"/>
          <p:cNvSpPr>
            <a:spLocks noGrp="1"/>
          </p:cNvSpPr>
          <p:nvPr>
            <p:ph type="subTitle" idx="1"/>
          </p:nvPr>
        </p:nvSpPr>
        <p:spPr>
          <a:xfrm>
            <a:off x="685800" y="3505200"/>
            <a:ext cx="6400800" cy="1752600"/>
          </a:xfrm>
        </p:spPr>
        <p:txBody>
          <a:bodyPr/>
          <a:lstStyle>
            <a:lvl1pPr marL="0" indent="0" algn="l">
              <a:buNone/>
              <a:defRPr>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C8A432C8-69A7-458B-9684-2BFA64B31948}" type="datetime2">
              <a:rPr lang="en-US" smtClean="0"/>
              <a:t>Thursday, February 6,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8" name="Straight Connector 7"/>
          <p:cNvCxnSpPr/>
          <p:nvPr/>
        </p:nvCxnSpPr>
        <p:spPr>
          <a:xfrm>
            <a:off x="685800" y="3398520"/>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CC057FC-95B6-4D89-AFDA-ABA33EE921E5}" type="datetime2">
              <a:rPr lang="en-US" smtClean="0"/>
              <a:t>Thursday, February 6,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67400"/>
          </a:xfrm>
        </p:spPr>
        <p:txBody>
          <a:bodyPr vert="eaVert" anchor="b"/>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457200" y="609600"/>
            <a:ext cx="6019800" cy="5867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C4549AC-EB31-477F-92A9-B1988E232878}" type="datetime2">
              <a:rPr lang="en-US" smtClean="0"/>
              <a:t>Thursday, February 6,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396A3A3-94A6-4E5B-AF39-173ACA3E61CC}" type="datetime2">
              <a:rPr lang="en-US" smtClean="0"/>
              <a:t>Thursday, February 6,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13" y="2362200"/>
            <a:ext cx="7772400" cy="2200275"/>
          </a:xfrm>
        </p:spPr>
        <p:txBody>
          <a:bodyPr anchor="b">
            <a:normAutofit/>
          </a:bodyPr>
          <a:lstStyle>
            <a:lvl1pPr algn="l">
              <a:defRPr sz="48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4626864"/>
            <a:ext cx="7772400" cy="1500187"/>
          </a:xfrm>
        </p:spPr>
        <p:txBody>
          <a:bodyPr anchor="t">
            <a:normAutofit/>
          </a:bodyPr>
          <a:lstStyle>
            <a:lvl1pPr marL="0" indent="0">
              <a:buNone/>
              <a:defRPr sz="24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9933D019-A32C-4EAD-B8E6-DBDA699692FD}" type="datetime2">
              <a:rPr lang="en-US" smtClean="0"/>
              <a:t>Thursday, February 6, 14</a:t>
            </a:fld>
            <a:endParaRPr lang="en-US"/>
          </a:p>
        </p:txBody>
      </p:sp>
      <p:sp>
        <p:nvSpPr>
          <p:cNvPr id="5" name="Footer Placeholder 4"/>
          <p:cNvSpPr>
            <a:spLocks noGrp="1"/>
          </p:cNvSpPr>
          <p:nvPr>
            <p:ph type="ftr" sz="quarter" idx="11"/>
          </p:nvPr>
        </p:nvSpPr>
        <p:spPr/>
        <p:txBody>
          <a:bodyPr/>
          <a:lstStyle/>
          <a:p>
            <a:pPr algn="r"/>
            <a:endParaRPr lang="en-US" dirty="0"/>
          </a:p>
        </p:txBody>
      </p:sp>
      <p:sp>
        <p:nvSpPr>
          <p:cNvPr id="6" name="Slide Number Placeholder 5"/>
          <p:cNvSpPr>
            <a:spLocks noGrp="1"/>
          </p:cNvSpPr>
          <p:nvPr>
            <p:ph type="sldNum" sz="quarter" idx="12"/>
          </p:nvPr>
        </p:nvSpPr>
        <p:spPr/>
        <p:txBody>
          <a:bodyPr/>
          <a:lstStyle/>
          <a:p>
            <a:fld id="{0CFEC368-1D7A-4F81-ABF6-AE0E36BAF64C}" type="slidenum">
              <a:rPr lang="en-US" smtClean="0"/>
              <a:pPr/>
              <a:t>‹#›</a:t>
            </a:fld>
            <a:endParaRPr lang="en-US"/>
          </a:p>
        </p:txBody>
      </p:sp>
      <p:cxnSp>
        <p:nvCxnSpPr>
          <p:cNvPr id="7" name="Straight Connector 6"/>
          <p:cNvCxnSpPr/>
          <p:nvPr/>
        </p:nvCxnSpPr>
        <p:spPr>
          <a:xfrm>
            <a:off x="731520" y="4599432"/>
            <a:ext cx="784860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48200" y="1673352"/>
            <a:ext cx="4038600" cy="4718304"/>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CCEBA98F-560C-4997-81C4-81D4D9187EAB}" type="datetime2">
              <a:rPr lang="en-US" smtClean="0"/>
              <a:t>Thursday, February 6,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754880" y="1676400"/>
            <a:ext cx="3931920" cy="639762"/>
          </a:xfrm>
          <a:noFill/>
          <a:ln>
            <a:noFill/>
          </a:ln>
          <a:effectLst/>
        </p:spPr>
        <p:style>
          <a:lnRef idx="3">
            <a:schemeClr val="lt1"/>
          </a:lnRef>
          <a:fillRef idx="1">
            <a:schemeClr val="accent2"/>
          </a:fillRef>
          <a:effectRef idx="1">
            <a:schemeClr val="accent2"/>
          </a:effectRef>
          <a:fontRef idx="none"/>
        </p:style>
        <p:txBody>
          <a:bodyPr anchor="ctr">
            <a:normAutofit/>
          </a:bodyPr>
          <a:lstStyle>
            <a:lvl1pPr marL="0" indent="0" algn="ctr">
              <a:buNone/>
              <a:defRPr lang="en-US" sz="2000" b="0" kern="1200" dirty="0" smtClean="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54880" y="2438400"/>
            <a:ext cx="393192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150972B2-CA5C-437D-87D0-8081271A9E4B}" type="datetime2">
              <a:rPr lang="en-US" smtClean="0"/>
              <a:t>Thursday, February 6, 14</a:t>
            </a:fld>
            <a:endParaRPr lang="en-US"/>
          </a:p>
        </p:txBody>
      </p:sp>
      <p:sp>
        <p:nvSpPr>
          <p:cNvPr id="8" name="Footer Placeholder 7"/>
          <p:cNvSpPr>
            <a:spLocks noGrp="1"/>
          </p:cNvSpPr>
          <p:nvPr>
            <p:ph type="ftr" sz="quarter" idx="11"/>
          </p:nvPr>
        </p:nvSpPr>
        <p:spPr/>
        <p:txBody>
          <a:bodyPr/>
          <a:lstStyle/>
          <a:p>
            <a:pPr algn="r"/>
            <a:endParaRPr lang="en-US" dirty="0"/>
          </a:p>
        </p:txBody>
      </p:sp>
      <p:sp>
        <p:nvSpPr>
          <p:cNvPr id="9" name="Slide Number Placeholder 8"/>
          <p:cNvSpPr>
            <a:spLocks noGrp="1"/>
          </p:cNvSpPr>
          <p:nvPr>
            <p:ph type="sldNum" sz="quarter" idx="12"/>
          </p:nvPr>
        </p:nvSpPr>
        <p:spPr/>
        <p:txBody>
          <a:bodyPr/>
          <a:lstStyle/>
          <a:p>
            <a:fld id="{0CFEC368-1D7A-4F81-ABF6-AE0E36BAF64C}" type="slidenum">
              <a:rPr lang="en-US" smtClean="0"/>
              <a:pPr/>
              <a:t>‹#›</a:t>
            </a:fld>
            <a:endParaRPr lang="en-US"/>
          </a:p>
        </p:txBody>
      </p:sp>
      <p:cxnSp>
        <p:nvCxnSpPr>
          <p:cNvPr id="11" name="Straight Connector 10"/>
          <p:cNvCxnSpPr/>
          <p:nvPr/>
        </p:nvCxnSpPr>
        <p:spPr>
          <a:xfrm rot="5400000">
            <a:off x="2217817" y="4045823"/>
            <a:ext cx="4709160" cy="794"/>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9CD4847-11EF-4466-A8AD-85CDB7B49118}" type="datetime2">
              <a:rPr lang="en-US" smtClean="0"/>
              <a:t>Thursday, February 6, 14</a:t>
            </a:fld>
            <a:endParaRPr lang="en-US"/>
          </a:p>
        </p:txBody>
      </p:sp>
      <p:sp>
        <p:nvSpPr>
          <p:cNvPr id="4" name="Footer Placeholder 3"/>
          <p:cNvSpPr>
            <a:spLocks noGrp="1"/>
          </p:cNvSpPr>
          <p:nvPr>
            <p:ph type="ftr" sz="quarter" idx="11"/>
          </p:nvPr>
        </p:nvSpPr>
        <p:spPr/>
        <p:txBody>
          <a:bodyPr/>
          <a:lstStyle/>
          <a:p>
            <a:pPr algn="r"/>
            <a:endParaRPr lang="en-US" dirty="0"/>
          </a:p>
        </p:txBody>
      </p:sp>
      <p:sp>
        <p:nvSpPr>
          <p:cNvPr id="5" name="Slide Number Placeholder 4"/>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168457A-3AB9-4880-8A0C-9F8524491207}" type="datetime2">
              <a:rPr lang="en-US" smtClean="0"/>
              <a:t>Thursday, February 6, 14</a:t>
            </a:fld>
            <a:endParaRPr lang="en-US"/>
          </a:p>
        </p:txBody>
      </p:sp>
      <p:sp>
        <p:nvSpPr>
          <p:cNvPr id="3" name="Footer Placeholder 2"/>
          <p:cNvSpPr>
            <a:spLocks noGrp="1"/>
          </p:cNvSpPr>
          <p:nvPr>
            <p:ph type="ftr" sz="quarter" idx="11"/>
          </p:nvPr>
        </p:nvSpPr>
        <p:spPr/>
        <p:txBody>
          <a:bodyPr/>
          <a:lstStyle/>
          <a:p>
            <a:pPr algn="r"/>
            <a:endParaRPr lang="en-US" dirty="0"/>
          </a:p>
        </p:txBody>
      </p:sp>
      <p:sp>
        <p:nvSpPr>
          <p:cNvPr id="4" name="Slide Number Placeholder 3"/>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080"/>
            <a:ext cx="2139696" cy="1261872"/>
          </a:xfrm>
        </p:spPr>
        <p:txBody>
          <a:bodyPr anchor="b">
            <a:noAutofit/>
          </a:bodyPr>
          <a:lstStyle>
            <a:lvl1pPr algn="l">
              <a:defRPr sz="2400" b="0"/>
            </a:lvl1pPr>
          </a:lstStyle>
          <a:p>
            <a:r>
              <a:rPr lang="en-US" smtClean="0"/>
              <a:t>Click to edit Master title style</a:t>
            </a:r>
            <a:endParaRPr lang="en-US" dirty="0"/>
          </a:p>
        </p:txBody>
      </p:sp>
      <p:sp>
        <p:nvSpPr>
          <p:cNvPr id="3" name="Content Placeholder 2"/>
          <p:cNvSpPr>
            <a:spLocks noGrp="1"/>
          </p:cNvSpPr>
          <p:nvPr>
            <p:ph idx="1"/>
          </p:nvPr>
        </p:nvSpPr>
        <p:spPr>
          <a:xfrm>
            <a:off x="2971800" y="792080"/>
            <a:ext cx="5715000" cy="55778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1" y="2130552"/>
            <a:ext cx="2139696" cy="424361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E976D3-5B7F-4300-ABED-C91F1B2AE209}" type="datetime2">
              <a:rPr lang="en-US" smtClean="0"/>
              <a:t>Thursday, February 6,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cxnSp>
        <p:nvCxnSpPr>
          <p:cNvPr id="9" name="Straight Connector 8"/>
          <p:cNvCxnSpPr/>
          <p:nvPr/>
        </p:nvCxnSpPr>
        <p:spPr>
          <a:xfrm rot="5400000">
            <a:off x="-13116" y="3580206"/>
            <a:ext cx="5577840" cy="1588"/>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792480"/>
            <a:ext cx="2142680" cy="1264920"/>
          </a:xfrm>
        </p:spPr>
        <p:txBody>
          <a:bodyPr anchor="b">
            <a:normAutofit/>
          </a:bodyPr>
          <a:lstStyle>
            <a:lvl1pPr algn="l">
              <a:defRPr sz="2400" b="0"/>
            </a:lvl1pPr>
          </a:lstStyle>
          <a:p>
            <a:r>
              <a:rPr lang="en-US" smtClean="0"/>
              <a:t>Click to edit Master title style</a:t>
            </a:r>
            <a:endParaRPr lang="en-US" dirty="0"/>
          </a:p>
        </p:txBody>
      </p:sp>
      <p:sp>
        <p:nvSpPr>
          <p:cNvPr id="3" name="Picture Placeholder 2"/>
          <p:cNvSpPr>
            <a:spLocks noGrp="1"/>
          </p:cNvSpPr>
          <p:nvPr>
            <p:ph type="pic" idx="1"/>
          </p:nvPr>
        </p:nvSpPr>
        <p:spPr>
          <a:xfrm>
            <a:off x="2858610" y="838201"/>
            <a:ext cx="5904390" cy="5500456"/>
          </a:xfrm>
          <a:solidFill>
            <a:schemeClr val="bg2"/>
          </a:solidFill>
          <a:ln w="76200">
            <a:solidFill>
              <a:srgbClr val="FFFFFF"/>
            </a:solidFill>
            <a:miter lim="800000"/>
          </a:ln>
          <a:effectLst>
            <a:outerShdw blurRad="50800" dist="12700" dir="5400000" algn="t" rotWithShape="0">
              <a:prstClr val="black">
                <a:alpha val="59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457200" y="2133600"/>
            <a:ext cx="2139696" cy="424281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BDC1E59-17DD-41CE-97CA-624A472382D4}" type="datetime2">
              <a:rPr lang="en-US" smtClean="0"/>
              <a:t>Thursday, February 6, 14</a:t>
            </a:fld>
            <a:endParaRPr lang="en-US"/>
          </a:p>
        </p:txBody>
      </p:sp>
      <p:sp>
        <p:nvSpPr>
          <p:cNvPr id="6" name="Footer Placeholder 5"/>
          <p:cNvSpPr>
            <a:spLocks noGrp="1"/>
          </p:cNvSpPr>
          <p:nvPr>
            <p:ph type="ftr" sz="quarter" idx="11"/>
          </p:nvPr>
        </p:nvSpPr>
        <p:spPr/>
        <p:txBody>
          <a:bodyPr/>
          <a:lstStyle/>
          <a:p>
            <a:pPr algn="r"/>
            <a:endParaRPr lang="en-US" dirty="0"/>
          </a:p>
        </p:txBody>
      </p:sp>
      <p:sp>
        <p:nvSpPr>
          <p:cNvPr id="7" name="Slide Number Placeholder 6"/>
          <p:cNvSpPr>
            <a:spLocks noGrp="1"/>
          </p:cNvSpPr>
          <p:nvPr>
            <p:ph type="sldNum" sz="quarter" idx="12"/>
          </p:nvPr>
        </p:nvSpPr>
        <p:spPr/>
        <p:txBody>
          <a:bodyPr/>
          <a:lstStyle/>
          <a:p>
            <a:fld id="{0CFEC368-1D7A-4F81-ABF6-AE0E36BAF6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 name="Rectangle 9"/>
          <p:cNvSpPr/>
          <p:nvPr/>
        </p:nvSpPr>
        <p:spPr>
          <a:xfrm>
            <a:off x="0" y="220786"/>
            <a:ext cx="9144000" cy="2286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457200" y="533400"/>
            <a:ext cx="8229600" cy="990600"/>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600200"/>
            <a:ext cx="8229600" cy="4876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p:nvSpPr>
        <p:spPr>
          <a:xfrm>
            <a:off x="0" y="0"/>
            <a:ext cx="9144000" cy="36576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Date Placeholder 3"/>
          <p:cNvSpPr>
            <a:spLocks noGrp="1"/>
          </p:cNvSpPr>
          <p:nvPr>
            <p:ph type="dt" sz="half" idx="2"/>
          </p:nvPr>
        </p:nvSpPr>
        <p:spPr>
          <a:xfrm>
            <a:off x="457200" y="18288"/>
            <a:ext cx="2895600" cy="329184"/>
          </a:xfrm>
          <a:prstGeom prst="rect">
            <a:avLst/>
          </a:prstGeom>
        </p:spPr>
        <p:txBody>
          <a:bodyPr vert="horz" lIns="91440" tIns="45720" rIns="91440" bIns="45720" rtlCol="0" anchor="ctr"/>
          <a:lstStyle>
            <a:lvl1pPr algn="l">
              <a:defRPr sz="1200">
                <a:solidFill>
                  <a:srgbClr val="FFFFFF"/>
                </a:solidFill>
              </a:defRPr>
            </a:lvl1pPr>
          </a:lstStyle>
          <a:p>
            <a:fld id="{A80CB818-7379-467D-8E76-EF9D9074A26C}" type="datetime2">
              <a:rPr lang="en-US" smtClean="0"/>
              <a:t>Thursday, February 6, 14</a:t>
            </a:fld>
            <a:endParaRPr lang="en-US" dirty="0"/>
          </a:p>
        </p:txBody>
      </p:sp>
      <p:sp>
        <p:nvSpPr>
          <p:cNvPr id="5" name="Footer Placeholder 4"/>
          <p:cNvSpPr>
            <a:spLocks noGrp="1"/>
          </p:cNvSpPr>
          <p:nvPr>
            <p:ph type="ftr" sz="quarter" idx="3"/>
          </p:nvPr>
        </p:nvSpPr>
        <p:spPr>
          <a:xfrm>
            <a:off x="3429000" y="18288"/>
            <a:ext cx="4114800" cy="329184"/>
          </a:xfrm>
          <a:prstGeom prst="rect">
            <a:avLst/>
          </a:prstGeom>
        </p:spPr>
        <p:txBody>
          <a:bodyPr vert="horz" lIns="91440" tIns="45720" rIns="91440" bIns="45720" rtlCol="0" anchor="ctr"/>
          <a:lstStyle>
            <a:lvl1pPr algn="ctr">
              <a:defRPr sz="1200">
                <a:solidFill>
                  <a:srgbClr val="FFFFFF"/>
                </a:solidFill>
              </a:defRPr>
            </a:lvl1pPr>
          </a:lstStyle>
          <a:p>
            <a:pPr algn="r"/>
            <a:endParaRPr lang="en-US" dirty="0"/>
          </a:p>
        </p:txBody>
      </p:sp>
      <p:sp>
        <p:nvSpPr>
          <p:cNvPr id="6" name="Slide Number Placeholder 5"/>
          <p:cNvSpPr>
            <a:spLocks noGrp="1"/>
          </p:cNvSpPr>
          <p:nvPr>
            <p:ph type="sldNum" sz="quarter" idx="4"/>
          </p:nvPr>
        </p:nvSpPr>
        <p:spPr>
          <a:xfrm>
            <a:off x="7620000" y="18288"/>
            <a:ext cx="1066800" cy="329184"/>
          </a:xfrm>
          <a:prstGeom prst="rect">
            <a:avLst/>
          </a:prstGeom>
        </p:spPr>
        <p:txBody>
          <a:bodyPr vert="horz" lIns="91440" tIns="45720" rIns="91440" bIns="45720" rtlCol="0" anchor="ctr"/>
          <a:lstStyle>
            <a:lvl1pPr algn="l">
              <a:defRPr sz="1400" b="1">
                <a:solidFill>
                  <a:srgbClr val="FFFFFF"/>
                </a:solidFill>
              </a:defRPr>
            </a:lvl1pPr>
          </a:lstStyle>
          <a:p>
            <a:fld id="{0CFEC368-1D7A-4F81-ABF6-AE0E36BAF64C}"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961" r:id="rId1"/>
    <p:sldLayoutId id="2147483962" r:id="rId2"/>
    <p:sldLayoutId id="2147483963" r:id="rId3"/>
    <p:sldLayoutId id="2147483964" r:id="rId4"/>
    <p:sldLayoutId id="2147483965" r:id="rId5"/>
    <p:sldLayoutId id="2147483966" r:id="rId6"/>
    <p:sldLayoutId id="2147483967" r:id="rId7"/>
    <p:sldLayoutId id="2147483968" r:id="rId8"/>
    <p:sldLayoutId id="2147483969" r:id="rId9"/>
    <p:sldLayoutId id="2147483970" r:id="rId10"/>
    <p:sldLayoutId id="2147483971" r:id="rId11"/>
  </p:sldLayoutIdLst>
  <p:hf sldNum="0" hdr="0" ftr="0" dt="0"/>
  <p:txStyles>
    <p:titleStyle>
      <a:lvl1pPr algn="l" defTabSz="914400" rtl="0" eaLnBrk="1" latinLnBrk="0" hangingPunct="1">
        <a:spcBef>
          <a:spcPct val="0"/>
        </a:spcBef>
        <a:buNone/>
        <a:defRPr sz="4000" kern="1200" spc="-100" baseline="0">
          <a:solidFill>
            <a:schemeClr val="tx2"/>
          </a:solidFill>
          <a:latin typeface="+mj-lt"/>
          <a:ea typeface="+mj-ea"/>
          <a:cs typeface="+mj-cs"/>
        </a:defRPr>
      </a:lvl1pPr>
    </p:titleStyle>
    <p:bodyStyle>
      <a:lvl1pPr marL="182880" indent="-182880" algn="l" defTabSz="914400" rtl="0" eaLnBrk="1" latinLnBrk="0" hangingPunct="1">
        <a:spcBef>
          <a:spcPct val="20000"/>
        </a:spcBef>
        <a:buClr>
          <a:schemeClr val="accent1"/>
        </a:buClr>
        <a:buSzPct val="85000"/>
        <a:buFont typeface="Arial" pitchFamily="34" charset="0"/>
        <a:buChar char="•"/>
        <a:defRPr sz="2400" kern="1200">
          <a:solidFill>
            <a:schemeClr val="tx1"/>
          </a:solidFill>
          <a:latin typeface="+mn-lt"/>
          <a:ea typeface="+mn-ea"/>
          <a:cs typeface="+mn-cs"/>
        </a:defRPr>
      </a:lvl1pPr>
      <a:lvl2pPr marL="457200" indent="-182880" algn="l" defTabSz="914400" rtl="0" eaLnBrk="1" latinLnBrk="0" hangingPunct="1">
        <a:spcBef>
          <a:spcPct val="20000"/>
        </a:spcBef>
        <a:buClr>
          <a:schemeClr val="accent1"/>
        </a:buClr>
        <a:buSzPct val="85000"/>
        <a:buFont typeface="Arial" pitchFamily="34" charset="0"/>
        <a:buChar char="•"/>
        <a:defRPr sz="2000" kern="1200">
          <a:solidFill>
            <a:schemeClr val="tx1"/>
          </a:solidFill>
          <a:latin typeface="+mn-lt"/>
          <a:ea typeface="+mn-ea"/>
          <a:cs typeface="+mn-cs"/>
        </a:defRPr>
      </a:lvl2pPr>
      <a:lvl3pPr marL="731520" indent="-182880" algn="l" defTabSz="914400" rtl="0" eaLnBrk="1" latinLnBrk="0" hangingPunct="1">
        <a:spcBef>
          <a:spcPct val="20000"/>
        </a:spcBef>
        <a:buClr>
          <a:schemeClr val="accent1"/>
        </a:buClr>
        <a:buSzPct val="90000"/>
        <a:buFont typeface="Arial" pitchFamily="34" charset="0"/>
        <a:buChar char="•"/>
        <a:defRPr sz="1800" kern="1200">
          <a:solidFill>
            <a:schemeClr val="tx1"/>
          </a:solidFill>
          <a:latin typeface="+mn-lt"/>
          <a:ea typeface="+mn-ea"/>
          <a:cs typeface="+mn-cs"/>
        </a:defRPr>
      </a:lvl3pPr>
      <a:lvl4pPr marL="1005840" indent="-182880" algn="l" defTabSz="914400" rtl="0" eaLnBrk="1" latinLnBrk="0" hangingPunct="1">
        <a:spcBef>
          <a:spcPct val="20000"/>
        </a:spcBef>
        <a:buClr>
          <a:schemeClr val="accent1"/>
        </a:buClr>
        <a:buFont typeface="Arial" pitchFamily="34" charset="0"/>
        <a:buChar char="•"/>
        <a:defRPr sz="1600" kern="1200">
          <a:solidFill>
            <a:schemeClr val="tx1"/>
          </a:solidFill>
          <a:latin typeface="+mn-lt"/>
          <a:ea typeface="+mn-ea"/>
          <a:cs typeface="+mn-cs"/>
        </a:defRPr>
      </a:lvl4pPr>
      <a:lvl5pPr marL="1188720" indent="-137160" algn="l" defTabSz="914400" rtl="0" eaLnBrk="1" latinLnBrk="0" hangingPunct="1">
        <a:spcBef>
          <a:spcPct val="20000"/>
        </a:spcBef>
        <a:buClr>
          <a:schemeClr val="accent1"/>
        </a:buClr>
        <a:buSzPct val="100000"/>
        <a:buFont typeface="Arial" pitchFamily="34" charset="0"/>
        <a:buChar char="•"/>
        <a:defRPr sz="1400" kern="1200" baseline="0">
          <a:solidFill>
            <a:schemeClr val="tx1"/>
          </a:solidFill>
          <a:latin typeface="+mn-lt"/>
          <a:ea typeface="+mn-ea"/>
          <a:cs typeface="+mn-cs"/>
        </a:defRPr>
      </a:lvl5pPr>
      <a:lvl6pPr marL="137160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6pPr>
      <a:lvl7pPr marL="155448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7pPr>
      <a:lvl8pPr marL="173736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8pPr>
      <a:lvl9pPr marL="1920240" indent="-182880" algn="l" defTabSz="914400" rtl="0" eaLnBrk="1" latinLnBrk="0" hangingPunct="1">
        <a:spcBef>
          <a:spcPct val="20000"/>
        </a:spcBef>
        <a:buClr>
          <a:schemeClr val="accent1"/>
        </a:buClr>
        <a:buFont typeface="Arial" pitchFamily="34" charset="0"/>
        <a:buChar char="•"/>
        <a:defRPr sz="13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4" Type="http://schemas.openxmlformats.org/officeDocument/2006/relationships/image" Target="../media/image2.png"/><Relationship Id="rId1" Type="http://schemas.microsoft.com/office/2007/relationships/media" Target="../media/media1.m4a"/><Relationship Id="rId2" Type="http://schemas.openxmlformats.org/officeDocument/2006/relationships/audio" Target="../media/media1.m4a"/></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jpe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Food &amp; Beverage </a:t>
            </a:r>
            <a:r>
              <a:rPr lang="en-US" dirty="0" err="1" smtClean="0"/>
              <a:t>Mgmt</a:t>
            </a:r>
            <a:r>
              <a:rPr lang="en-US" dirty="0" smtClean="0"/>
              <a:t/>
            </a:r>
            <a:br>
              <a:rPr lang="en-US" dirty="0" smtClean="0"/>
            </a:br>
            <a:r>
              <a:rPr lang="en-US" sz="4000" dirty="0" smtClean="0"/>
              <a:t>Part 2 – Menu Planning</a:t>
            </a:r>
            <a:endParaRPr lang="en-US" sz="4000" dirty="0"/>
          </a:p>
        </p:txBody>
      </p:sp>
      <p:sp>
        <p:nvSpPr>
          <p:cNvPr id="3" name="Subtitle 2"/>
          <p:cNvSpPr>
            <a:spLocks noGrp="1"/>
          </p:cNvSpPr>
          <p:nvPr>
            <p:ph type="subTitle" idx="1"/>
          </p:nvPr>
        </p:nvSpPr>
        <p:spPr/>
        <p:txBody>
          <a:bodyPr>
            <a:normAutofit/>
          </a:bodyPr>
          <a:lstStyle/>
          <a:p>
            <a:r>
              <a:rPr lang="en-US" sz="3600" dirty="0" smtClean="0"/>
              <a:t>Nutrition</a:t>
            </a:r>
            <a:endParaRPr lang="en-US" sz="3600" dirty="0"/>
          </a:p>
        </p:txBody>
      </p:sp>
      <p:pic>
        <p:nvPicPr>
          <p:cNvPr id="4" name="04 Vivaldi_ Violin Concerto In G Minor, Op. 8_2, RV 315, _The Four Seasons (Summer)_ - 1. Allegro Non Molto.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85800" y="5753100"/>
            <a:ext cx="812800" cy="812800"/>
          </a:xfrm>
          <a:prstGeom prst="rect">
            <a:avLst/>
          </a:prstGeom>
        </p:spPr>
      </p:pic>
      <p:sp>
        <p:nvSpPr>
          <p:cNvPr id="5" name="TextBox 4"/>
          <p:cNvSpPr txBox="1"/>
          <p:nvPr/>
        </p:nvSpPr>
        <p:spPr>
          <a:xfrm>
            <a:off x="3852333" y="38100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3699256205"/>
      </p:ext>
    </p:extLst>
  </p:cSld>
  <p:clrMapOvr>
    <a:masterClrMapping/>
  </p:clrMapOvr>
  <p:timing>
    <p:tnLst>
      <p:par>
        <p:cTn xmlns:p14="http://schemas.microsoft.com/office/powerpoint/2010/mai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6070"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Fats</a:t>
            </a:r>
            <a:endParaRPr lang="en-US" dirty="0"/>
          </a:p>
        </p:txBody>
      </p:sp>
      <p:sp>
        <p:nvSpPr>
          <p:cNvPr id="3" name="Content Placeholder 2"/>
          <p:cNvSpPr>
            <a:spLocks noGrp="1"/>
          </p:cNvSpPr>
          <p:nvPr>
            <p:ph idx="1"/>
          </p:nvPr>
        </p:nvSpPr>
        <p:spPr/>
        <p:txBody>
          <a:bodyPr/>
          <a:lstStyle/>
          <a:p>
            <a:r>
              <a:rPr lang="en-US" dirty="0" smtClean="0"/>
              <a:t>Also Provides energy</a:t>
            </a:r>
          </a:p>
          <a:p>
            <a:endParaRPr lang="en-US" dirty="0"/>
          </a:p>
          <a:p>
            <a:r>
              <a:rPr lang="en-US" dirty="0" smtClean="0"/>
              <a:t>Saturated</a:t>
            </a:r>
          </a:p>
          <a:p>
            <a:pPr lvl="1"/>
            <a:r>
              <a:rPr lang="en-US" dirty="0" smtClean="0"/>
              <a:t>Contain much Hydrogen and are solid at room temperature</a:t>
            </a:r>
            <a:endParaRPr lang="en-US" dirty="0"/>
          </a:p>
          <a:p>
            <a:r>
              <a:rPr lang="en-US" dirty="0" smtClean="0"/>
              <a:t>Unsaturated</a:t>
            </a:r>
          </a:p>
          <a:p>
            <a:pPr lvl="1"/>
            <a:r>
              <a:rPr lang="en-US" dirty="0" smtClean="0"/>
              <a:t>Contain less hydrogen and are liquid at room temperature</a:t>
            </a:r>
            <a:endParaRPr lang="en-US" dirty="0"/>
          </a:p>
          <a:p>
            <a:endParaRPr lang="en-US" dirty="0"/>
          </a:p>
          <a:p>
            <a:r>
              <a:rPr lang="en-US" dirty="0" smtClean="0"/>
              <a:t>Serve as concentrated sources of heat &amp; energy</a:t>
            </a:r>
          </a:p>
          <a:p>
            <a:r>
              <a:rPr lang="en-US" dirty="0" smtClean="0"/>
              <a:t>Help the body absorb certain vitamins</a:t>
            </a:r>
          </a:p>
          <a:p>
            <a:r>
              <a:rPr lang="en-US" dirty="0" smtClean="0"/>
              <a:t>Contribute to the flavor, aroma, palatability of food</a:t>
            </a:r>
          </a:p>
          <a:p>
            <a:pPr lvl="1" algn="ctr"/>
            <a:r>
              <a:rPr lang="en-US" dirty="0" smtClean="0"/>
              <a:t>“No Blood, No Bones, No Fat, No Flavor”</a:t>
            </a:r>
          </a:p>
        </p:txBody>
      </p:sp>
    </p:spTree>
    <p:extLst>
      <p:ext uri="{BB962C8B-B14F-4D97-AF65-F5344CB8AC3E}">
        <p14:creationId xmlns:p14="http://schemas.microsoft.com/office/powerpoint/2010/main" val="35660090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Vitamins</a:t>
            </a:r>
            <a:endParaRPr lang="en-US"/>
          </a:p>
        </p:txBody>
      </p:sp>
      <p:sp>
        <p:nvSpPr>
          <p:cNvPr id="3" name="Content Placeholder 2"/>
          <p:cNvSpPr>
            <a:spLocks noGrp="1"/>
          </p:cNvSpPr>
          <p:nvPr>
            <p:ph idx="1"/>
          </p:nvPr>
        </p:nvSpPr>
        <p:spPr/>
        <p:txBody>
          <a:bodyPr/>
          <a:lstStyle/>
          <a:p>
            <a:r>
              <a:rPr lang="en-US" dirty="0" smtClean="0"/>
              <a:t>Needed in small amounts by the </a:t>
            </a:r>
            <a:r>
              <a:rPr lang="en-US" dirty="0" err="1" smtClean="0"/>
              <a:t>boday</a:t>
            </a:r>
            <a:endParaRPr lang="en-US" dirty="0" smtClean="0"/>
          </a:p>
          <a:p>
            <a:r>
              <a:rPr lang="en-US" dirty="0" smtClean="0"/>
              <a:t>Cannot be made by the body</a:t>
            </a:r>
          </a:p>
          <a:p>
            <a:r>
              <a:rPr lang="en-US" dirty="0" smtClean="0"/>
              <a:t>Promote growth, aid reproduction, help digest food, resist infection, prevent certain diseases, helps maintain mental alertness.</a:t>
            </a:r>
          </a:p>
          <a:p>
            <a:endParaRPr lang="en-US" dirty="0"/>
          </a:p>
          <a:p>
            <a:r>
              <a:rPr lang="en-US" dirty="0" smtClean="0"/>
              <a:t>Easily destroyed – proper food handling a must</a:t>
            </a:r>
            <a:endParaRPr lang="en-US" dirty="0"/>
          </a:p>
        </p:txBody>
      </p:sp>
    </p:spTree>
    <p:extLst>
      <p:ext uri="{BB962C8B-B14F-4D97-AF65-F5344CB8AC3E}">
        <p14:creationId xmlns:p14="http://schemas.microsoft.com/office/powerpoint/2010/main" val="2887922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Vitamins</a:t>
            </a:r>
            <a:endParaRPr lang="en-US" dirty="0"/>
          </a:p>
        </p:txBody>
      </p:sp>
      <p:sp>
        <p:nvSpPr>
          <p:cNvPr id="3" name="Content Placeholder 2"/>
          <p:cNvSpPr>
            <a:spLocks noGrp="1"/>
          </p:cNvSpPr>
          <p:nvPr>
            <p:ph idx="1"/>
          </p:nvPr>
        </p:nvSpPr>
        <p:spPr/>
        <p:txBody>
          <a:bodyPr/>
          <a:lstStyle/>
          <a:p>
            <a:r>
              <a:rPr lang="en-US" dirty="0" smtClean="0"/>
              <a:t>Fat soluble – absorbed, stored and used as needed</a:t>
            </a:r>
          </a:p>
          <a:p>
            <a:pPr lvl="1"/>
            <a:r>
              <a:rPr lang="en-US" dirty="0"/>
              <a:t>Vitamin A </a:t>
            </a:r>
          </a:p>
          <a:p>
            <a:pPr lvl="1"/>
            <a:r>
              <a:rPr lang="en-US" dirty="0"/>
              <a:t>Vitamin D</a:t>
            </a:r>
          </a:p>
          <a:p>
            <a:pPr lvl="1"/>
            <a:r>
              <a:rPr lang="en-US" dirty="0"/>
              <a:t>Vitamin E</a:t>
            </a:r>
          </a:p>
          <a:p>
            <a:pPr lvl="1"/>
            <a:r>
              <a:rPr lang="en-US" dirty="0"/>
              <a:t>Vitamin </a:t>
            </a:r>
            <a:r>
              <a:rPr lang="en-US" dirty="0" smtClean="0"/>
              <a:t>K</a:t>
            </a:r>
            <a:endParaRPr lang="en-US" dirty="0"/>
          </a:p>
          <a:p>
            <a:endParaRPr lang="en-US" dirty="0" smtClean="0"/>
          </a:p>
          <a:p>
            <a:r>
              <a:rPr lang="en-US" dirty="0" smtClean="0"/>
              <a:t>Water Soluble – absorbed into bloodstream – not stored</a:t>
            </a:r>
          </a:p>
          <a:p>
            <a:pPr lvl="1"/>
            <a:r>
              <a:rPr lang="en-US" dirty="0" smtClean="0"/>
              <a:t>B Complex</a:t>
            </a:r>
          </a:p>
          <a:p>
            <a:pPr lvl="2"/>
            <a:r>
              <a:rPr lang="en-US" dirty="0" smtClean="0"/>
              <a:t>Thiamine – vitamin B</a:t>
            </a:r>
          </a:p>
          <a:p>
            <a:pPr lvl="2"/>
            <a:r>
              <a:rPr lang="en-US" dirty="0" smtClean="0"/>
              <a:t>Riboflavin</a:t>
            </a:r>
          </a:p>
          <a:p>
            <a:pPr lvl="2"/>
            <a:r>
              <a:rPr lang="en-US" dirty="0" smtClean="0"/>
              <a:t>Niacin – vitamin B12</a:t>
            </a:r>
          </a:p>
          <a:p>
            <a:pPr lvl="1"/>
            <a:r>
              <a:rPr lang="en-US" dirty="0" smtClean="0"/>
              <a:t>Vitamin C</a:t>
            </a:r>
          </a:p>
          <a:p>
            <a:pPr lvl="1"/>
            <a:endParaRPr lang="en-US" dirty="0"/>
          </a:p>
        </p:txBody>
      </p:sp>
    </p:spTree>
    <p:extLst>
      <p:ext uri="{BB962C8B-B14F-4D97-AF65-F5344CB8AC3E}">
        <p14:creationId xmlns:p14="http://schemas.microsoft.com/office/powerpoint/2010/main" val="37765781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Minerals</a:t>
            </a:r>
            <a:endParaRPr lang="en-US" dirty="0"/>
          </a:p>
        </p:txBody>
      </p:sp>
      <p:sp>
        <p:nvSpPr>
          <p:cNvPr id="3" name="Content Placeholder 2"/>
          <p:cNvSpPr>
            <a:spLocks noGrp="1"/>
          </p:cNvSpPr>
          <p:nvPr>
            <p:ph idx="1"/>
          </p:nvPr>
        </p:nvSpPr>
        <p:spPr/>
        <p:txBody>
          <a:bodyPr/>
          <a:lstStyle/>
          <a:p>
            <a:r>
              <a:rPr lang="en-US" dirty="0" smtClean="0"/>
              <a:t>Calcium</a:t>
            </a:r>
          </a:p>
          <a:p>
            <a:r>
              <a:rPr lang="en-US" dirty="0" smtClean="0"/>
              <a:t>Phosphorous</a:t>
            </a:r>
          </a:p>
          <a:p>
            <a:r>
              <a:rPr lang="en-US" dirty="0" smtClean="0"/>
              <a:t>Iron</a:t>
            </a:r>
          </a:p>
          <a:p>
            <a:r>
              <a:rPr lang="en-US" dirty="0" smtClean="0"/>
              <a:t>Chlorine</a:t>
            </a:r>
          </a:p>
          <a:p>
            <a:r>
              <a:rPr lang="en-US" dirty="0" smtClean="0"/>
              <a:t>Magnesium</a:t>
            </a:r>
          </a:p>
          <a:p>
            <a:r>
              <a:rPr lang="en-US" dirty="0" smtClean="0"/>
              <a:t>Copper</a:t>
            </a:r>
          </a:p>
          <a:p>
            <a:r>
              <a:rPr lang="en-US" dirty="0" smtClean="0"/>
              <a:t>Iodine</a:t>
            </a:r>
          </a:p>
          <a:p>
            <a:r>
              <a:rPr lang="en-US" dirty="0" smtClean="0"/>
              <a:t>Bromine</a:t>
            </a:r>
          </a:p>
          <a:p>
            <a:r>
              <a:rPr lang="en-US" dirty="0" smtClean="0"/>
              <a:t>Cobalt</a:t>
            </a:r>
          </a:p>
          <a:p>
            <a:r>
              <a:rPr lang="en-US" dirty="0" smtClean="0"/>
              <a:t>Zinc</a:t>
            </a:r>
          </a:p>
          <a:p>
            <a:endParaRPr lang="en-US" dirty="0"/>
          </a:p>
        </p:txBody>
      </p:sp>
    </p:spTree>
    <p:extLst>
      <p:ext uri="{BB962C8B-B14F-4D97-AF65-F5344CB8AC3E}">
        <p14:creationId xmlns:p14="http://schemas.microsoft.com/office/powerpoint/2010/main" val="7041684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Water</a:t>
            </a:r>
            <a:endParaRPr lang="en-US" dirty="0"/>
          </a:p>
        </p:txBody>
      </p:sp>
      <p:sp>
        <p:nvSpPr>
          <p:cNvPr id="3" name="Content Placeholder 2"/>
          <p:cNvSpPr>
            <a:spLocks noGrp="1"/>
          </p:cNvSpPr>
          <p:nvPr>
            <p:ph idx="1"/>
          </p:nvPr>
        </p:nvSpPr>
        <p:spPr/>
        <p:txBody>
          <a:bodyPr/>
          <a:lstStyle/>
          <a:p>
            <a:r>
              <a:rPr lang="en-US" dirty="0" smtClean="0"/>
              <a:t>Up to 60% of body weight is water</a:t>
            </a:r>
          </a:p>
          <a:p>
            <a:endParaRPr lang="en-US" dirty="0"/>
          </a:p>
          <a:p>
            <a:r>
              <a:rPr lang="en-US" dirty="0" smtClean="0"/>
              <a:t>Essential – can live longer without food than without water</a:t>
            </a:r>
            <a:endParaRPr lang="en-US" dirty="0"/>
          </a:p>
        </p:txBody>
      </p:sp>
    </p:spTree>
    <p:extLst>
      <p:ext uri="{BB962C8B-B14F-4D97-AF65-F5344CB8AC3E}">
        <p14:creationId xmlns:p14="http://schemas.microsoft.com/office/powerpoint/2010/main" val="9420486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Guidelines</a:t>
            </a:r>
            <a:endParaRPr lang="en-US" dirty="0"/>
          </a:p>
        </p:txBody>
      </p:sp>
      <p:sp>
        <p:nvSpPr>
          <p:cNvPr id="3" name="Content Placeholder 2"/>
          <p:cNvSpPr>
            <a:spLocks noGrp="1"/>
          </p:cNvSpPr>
          <p:nvPr>
            <p:ph idx="1"/>
          </p:nvPr>
        </p:nvSpPr>
        <p:spPr/>
        <p:txBody>
          <a:bodyPr/>
          <a:lstStyle/>
          <a:p>
            <a:r>
              <a:rPr lang="en-US" dirty="0" smtClean="0"/>
              <a:t>RDA – Recommended dietary allowances</a:t>
            </a:r>
          </a:p>
          <a:p>
            <a:pPr lvl="1"/>
            <a:r>
              <a:rPr lang="en-US" dirty="0" smtClean="0"/>
              <a:t>Established by the Food and Nutrition Board of the National Academy of Science</a:t>
            </a:r>
          </a:p>
          <a:p>
            <a:endParaRPr lang="en-US" dirty="0"/>
          </a:p>
          <a:p>
            <a:r>
              <a:rPr lang="en-US" dirty="0" smtClean="0"/>
              <a:t>FDA </a:t>
            </a:r>
          </a:p>
          <a:p>
            <a:pPr lvl="1"/>
            <a:r>
              <a:rPr lang="en-US" dirty="0" smtClean="0"/>
              <a:t>Establishes allowances that are used with </a:t>
            </a:r>
            <a:r>
              <a:rPr lang="en-US" dirty="0" err="1" smtClean="0"/>
              <a:t>labeliing</a:t>
            </a:r>
            <a:endParaRPr lang="en-US" dirty="0"/>
          </a:p>
        </p:txBody>
      </p:sp>
    </p:spTree>
    <p:extLst>
      <p:ext uri="{BB962C8B-B14F-4D97-AF65-F5344CB8AC3E}">
        <p14:creationId xmlns:p14="http://schemas.microsoft.com/office/powerpoint/2010/main" val="143666573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33400"/>
            <a:ext cx="8229600" cy="630767"/>
          </a:xfrm>
        </p:spPr>
        <p:txBody>
          <a:bodyPr>
            <a:normAutofit fontScale="90000"/>
          </a:bodyPr>
          <a:lstStyle/>
          <a:p>
            <a:r>
              <a:rPr lang="en-US" dirty="0" smtClean="0"/>
              <a:t>USDA - My Food Pyramid</a:t>
            </a:r>
            <a:endParaRPr lang="en-US" dirty="0"/>
          </a:p>
        </p:txBody>
      </p:sp>
      <p:pic>
        <p:nvPicPr>
          <p:cNvPr id="6" name="Content Placeholder 5" descr="Unknown.jpeg"/>
          <p:cNvPicPr>
            <a:picLocks noGrp="1" noChangeAspect="1"/>
          </p:cNvPicPr>
          <p:nvPr>
            <p:ph idx="1"/>
          </p:nvPr>
        </p:nvPicPr>
        <p:blipFill>
          <a:blip r:embed="rId2">
            <a:extLst>
              <a:ext uri="{28A0092B-C50C-407E-A947-70E740481C1C}">
                <a14:useLocalDpi xmlns:a14="http://schemas.microsoft.com/office/drawing/2010/main" val="0"/>
              </a:ext>
            </a:extLst>
          </a:blip>
          <a:srcRect l="-9595" r="-9595"/>
          <a:stretch>
            <a:fillRect/>
          </a:stretch>
        </p:blipFill>
        <p:spPr>
          <a:xfrm>
            <a:off x="457200" y="1313116"/>
            <a:ext cx="7967133" cy="5163883"/>
          </a:xfrm>
        </p:spPr>
      </p:pic>
    </p:spTree>
    <p:extLst>
      <p:ext uri="{BB962C8B-B14F-4D97-AF65-F5344CB8AC3E}">
        <p14:creationId xmlns:p14="http://schemas.microsoft.com/office/powerpoint/2010/main" val="3538194866"/>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MyPyramid System</a:t>
            </a:r>
            <a:endParaRPr lang="en-US" dirty="0"/>
          </a:p>
        </p:txBody>
      </p:sp>
      <p:sp>
        <p:nvSpPr>
          <p:cNvPr id="3" name="Content Placeholder 2"/>
          <p:cNvSpPr>
            <a:spLocks noGrp="1"/>
          </p:cNvSpPr>
          <p:nvPr>
            <p:ph idx="1"/>
          </p:nvPr>
        </p:nvSpPr>
        <p:spPr/>
        <p:txBody>
          <a:bodyPr/>
          <a:lstStyle/>
          <a:p>
            <a:r>
              <a:rPr lang="en-US" dirty="0" smtClean="0"/>
              <a:t>Website allows users to calculate individual “energy balances”</a:t>
            </a:r>
          </a:p>
          <a:p>
            <a:endParaRPr lang="en-US" dirty="0"/>
          </a:p>
          <a:p>
            <a:r>
              <a:rPr lang="en-US" dirty="0" smtClean="0"/>
              <a:t>Calorie intake – Calories expended = energy balance</a:t>
            </a:r>
          </a:p>
          <a:p>
            <a:endParaRPr lang="en-US" dirty="0"/>
          </a:p>
          <a:p>
            <a:r>
              <a:rPr lang="en-US" dirty="0" smtClean="0"/>
              <a:t>Positive = weight gain</a:t>
            </a:r>
          </a:p>
          <a:p>
            <a:r>
              <a:rPr lang="en-US" dirty="0" smtClean="0"/>
              <a:t>Negative = weight loss</a:t>
            </a:r>
          </a:p>
          <a:p>
            <a:endParaRPr lang="en-US" dirty="0"/>
          </a:p>
          <a:p>
            <a:r>
              <a:rPr lang="en-US" dirty="0" smtClean="0"/>
              <a:t>Nutrition Labeling and Education Act of 1990 requires nutrition labeling for all foods except meat and poultry</a:t>
            </a:r>
            <a:endParaRPr lang="en-US" dirty="0"/>
          </a:p>
        </p:txBody>
      </p:sp>
    </p:spTree>
    <p:extLst>
      <p:ext uri="{BB962C8B-B14F-4D97-AF65-F5344CB8AC3E}">
        <p14:creationId xmlns:p14="http://schemas.microsoft.com/office/powerpoint/2010/main" val="27714171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Nutrition and Food Service Operations</a:t>
            </a:r>
            <a:endParaRPr lang="en-US" dirty="0"/>
          </a:p>
        </p:txBody>
      </p:sp>
      <p:sp>
        <p:nvSpPr>
          <p:cNvPr id="3" name="Content Placeholder 2"/>
          <p:cNvSpPr>
            <a:spLocks noGrp="1"/>
          </p:cNvSpPr>
          <p:nvPr>
            <p:ph idx="1"/>
          </p:nvPr>
        </p:nvSpPr>
        <p:spPr/>
        <p:txBody>
          <a:bodyPr/>
          <a:lstStyle/>
          <a:p>
            <a:r>
              <a:rPr lang="en-US" dirty="0" smtClean="0"/>
              <a:t>Non Commercial focus on nutritious foods</a:t>
            </a:r>
          </a:p>
          <a:p>
            <a:pPr lvl="1"/>
            <a:r>
              <a:rPr lang="en-US" dirty="0" smtClean="0"/>
              <a:t>Challenge can be to make them taste good</a:t>
            </a:r>
          </a:p>
          <a:p>
            <a:endParaRPr lang="en-US" dirty="0"/>
          </a:p>
          <a:p>
            <a:r>
              <a:rPr lang="en-US" dirty="0" smtClean="0"/>
              <a:t>Commercial Food Service Operators should consider public interest in healthy eating.</a:t>
            </a:r>
            <a:endParaRPr lang="en-US" dirty="0"/>
          </a:p>
        </p:txBody>
      </p:sp>
    </p:spTree>
    <p:extLst>
      <p:ext uri="{BB962C8B-B14F-4D97-AF65-F5344CB8AC3E}">
        <p14:creationId xmlns:p14="http://schemas.microsoft.com/office/powerpoint/2010/main" val="40905384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Menu Planning</a:t>
            </a:r>
            <a:endParaRPr lang="en-US" dirty="0"/>
          </a:p>
        </p:txBody>
      </p:sp>
      <p:sp>
        <p:nvSpPr>
          <p:cNvPr id="3" name="Content Placeholder 2"/>
          <p:cNvSpPr>
            <a:spLocks noGrp="1"/>
          </p:cNvSpPr>
          <p:nvPr>
            <p:ph idx="1"/>
          </p:nvPr>
        </p:nvSpPr>
        <p:spPr/>
        <p:txBody>
          <a:bodyPr/>
          <a:lstStyle/>
          <a:p>
            <a:endParaRPr lang="en-US" dirty="0" smtClean="0"/>
          </a:p>
          <a:p>
            <a:r>
              <a:rPr lang="en-US" dirty="0" smtClean="0"/>
              <a:t>Offer a serving from each food group from the “Pyramid”</a:t>
            </a:r>
          </a:p>
          <a:p>
            <a:endParaRPr lang="en-US" dirty="0"/>
          </a:p>
          <a:p>
            <a:r>
              <a:rPr lang="en-US" dirty="0" smtClean="0"/>
              <a:t>Reduce fat and cholesterol</a:t>
            </a:r>
          </a:p>
          <a:p>
            <a:pPr lvl="1"/>
            <a:r>
              <a:rPr lang="en-US" dirty="0" smtClean="0"/>
              <a:t>Offer lean meats and </a:t>
            </a:r>
            <a:r>
              <a:rPr lang="en-US" dirty="0" err="1" smtClean="0"/>
              <a:t>seafoods</a:t>
            </a:r>
            <a:endParaRPr lang="en-US" dirty="0" smtClean="0"/>
          </a:p>
          <a:p>
            <a:r>
              <a:rPr lang="en-US" dirty="0" smtClean="0"/>
              <a:t>Reduce Sodium</a:t>
            </a:r>
          </a:p>
          <a:p>
            <a:pPr lvl="1"/>
            <a:r>
              <a:rPr lang="en-US" dirty="0" smtClean="0"/>
              <a:t>Offer salt at the table  for guests to season up</a:t>
            </a:r>
          </a:p>
          <a:p>
            <a:r>
              <a:rPr lang="en-US" dirty="0" smtClean="0"/>
              <a:t>Use strategies to reduce calories</a:t>
            </a:r>
          </a:p>
          <a:p>
            <a:pPr lvl="1"/>
            <a:r>
              <a:rPr lang="en-US" dirty="0" smtClean="0"/>
              <a:t>Offer low fat fruits and vegetables</a:t>
            </a:r>
          </a:p>
          <a:p>
            <a:r>
              <a:rPr lang="en-US" dirty="0" smtClean="0"/>
              <a:t>Use strategies to reduce sugar</a:t>
            </a:r>
          </a:p>
          <a:p>
            <a:pPr lvl="1"/>
            <a:r>
              <a:rPr lang="en-US" dirty="0" smtClean="0"/>
              <a:t>Sugar can be reduced in baked goods without sacrificing flavor</a:t>
            </a:r>
            <a:endParaRPr lang="en-US" dirty="0"/>
          </a:p>
        </p:txBody>
      </p:sp>
    </p:spTree>
    <p:extLst>
      <p:ext uri="{BB962C8B-B14F-4D97-AF65-F5344CB8AC3E}">
        <p14:creationId xmlns:p14="http://schemas.microsoft.com/office/powerpoint/2010/main" val="34283134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for Food Service Operations</a:t>
            </a:r>
            <a:endParaRPr lang="en-US" dirty="0"/>
          </a:p>
        </p:txBody>
      </p:sp>
      <p:sp>
        <p:nvSpPr>
          <p:cNvPr id="3" name="Content Placeholder 2"/>
          <p:cNvSpPr>
            <a:spLocks noGrp="1"/>
          </p:cNvSpPr>
          <p:nvPr>
            <p:ph idx="1"/>
          </p:nvPr>
        </p:nvSpPr>
        <p:spPr/>
        <p:txBody>
          <a:bodyPr/>
          <a:lstStyle/>
          <a:p>
            <a:r>
              <a:rPr lang="en-US" dirty="0" smtClean="0"/>
              <a:t>Most Commercial Food Service Managers are not nutritionists.</a:t>
            </a:r>
          </a:p>
          <a:p>
            <a:endParaRPr lang="en-US" dirty="0"/>
          </a:p>
          <a:p>
            <a:r>
              <a:rPr lang="en-US" dirty="0" smtClean="0"/>
              <a:t>Nutrition is of primary concern to Prisons, Hospitals, Nursing Homes, and Schools</a:t>
            </a:r>
          </a:p>
          <a:p>
            <a:endParaRPr lang="en-US" dirty="0"/>
          </a:p>
          <a:p>
            <a:r>
              <a:rPr lang="en-US" dirty="0" smtClean="0"/>
              <a:t>More and More Guests are concerned about nutrition</a:t>
            </a:r>
            <a:endParaRPr lang="en-US" dirty="0"/>
          </a:p>
        </p:txBody>
      </p:sp>
    </p:spTree>
    <p:extLst>
      <p:ext uri="{BB962C8B-B14F-4D97-AF65-F5344CB8AC3E}">
        <p14:creationId xmlns:p14="http://schemas.microsoft.com/office/powerpoint/2010/main" val="8233395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Trends </a:t>
            </a:r>
            <a:r>
              <a:rPr lang="en-US" dirty="0" err="1" smtClean="0"/>
              <a:t>vs</a:t>
            </a:r>
            <a:r>
              <a:rPr lang="en-US" dirty="0" smtClean="0"/>
              <a:t> Food Fads</a:t>
            </a:r>
            <a:endParaRPr lang="en-US" dirty="0"/>
          </a:p>
        </p:txBody>
      </p:sp>
      <p:sp>
        <p:nvSpPr>
          <p:cNvPr id="3" name="Content Placeholder 2"/>
          <p:cNvSpPr>
            <a:spLocks noGrp="1"/>
          </p:cNvSpPr>
          <p:nvPr>
            <p:ph idx="1"/>
          </p:nvPr>
        </p:nvSpPr>
        <p:spPr>
          <a:xfrm>
            <a:off x="457200" y="1600200"/>
            <a:ext cx="8229600" cy="2273300"/>
          </a:xfrm>
        </p:spPr>
        <p:txBody>
          <a:bodyPr/>
          <a:lstStyle/>
          <a:p>
            <a:r>
              <a:rPr lang="en-US" dirty="0" smtClean="0"/>
              <a:t>Food fads – the newest, most exciting discovery about the wonders of a particular food</a:t>
            </a:r>
          </a:p>
          <a:p>
            <a:endParaRPr lang="en-US" dirty="0"/>
          </a:p>
          <a:p>
            <a:r>
              <a:rPr lang="en-US" dirty="0" smtClean="0"/>
              <a:t>Food Trends – Societal movement towards changes in the public’s food buying habits</a:t>
            </a:r>
          </a:p>
          <a:p>
            <a:pPr marL="0" indent="0">
              <a:buNone/>
            </a:pPr>
            <a:endParaRPr lang="en-US" dirty="0" smtClean="0"/>
          </a:p>
        </p:txBody>
      </p:sp>
    </p:spTree>
    <p:extLst>
      <p:ext uri="{BB962C8B-B14F-4D97-AF65-F5344CB8AC3E}">
        <p14:creationId xmlns:p14="http://schemas.microsoft.com/office/powerpoint/2010/main" val="3135234871"/>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Purchasing</a:t>
            </a:r>
            <a:endParaRPr lang="en-US" dirty="0"/>
          </a:p>
        </p:txBody>
      </p:sp>
      <p:sp>
        <p:nvSpPr>
          <p:cNvPr id="3" name="Content Placeholder 2"/>
          <p:cNvSpPr>
            <a:spLocks noGrp="1"/>
          </p:cNvSpPr>
          <p:nvPr>
            <p:ph idx="1"/>
          </p:nvPr>
        </p:nvSpPr>
        <p:spPr/>
        <p:txBody>
          <a:bodyPr>
            <a:normAutofit fontScale="92500" lnSpcReduction="10000"/>
          </a:bodyPr>
          <a:lstStyle/>
          <a:p>
            <a:r>
              <a:rPr lang="en-US" dirty="0" smtClean="0"/>
              <a:t>Make sure low fat and non fat dairy products are fortified with vitamin D</a:t>
            </a:r>
          </a:p>
          <a:p>
            <a:endParaRPr lang="en-US" dirty="0"/>
          </a:p>
          <a:p>
            <a:r>
              <a:rPr lang="en-US" dirty="0" smtClean="0"/>
              <a:t>Dark meats in poultry contain more fats</a:t>
            </a:r>
          </a:p>
          <a:p>
            <a:endParaRPr lang="en-US" dirty="0"/>
          </a:p>
          <a:p>
            <a:r>
              <a:rPr lang="en-US" dirty="0" smtClean="0"/>
              <a:t>Lower grade beef contains less fat</a:t>
            </a:r>
          </a:p>
          <a:p>
            <a:endParaRPr lang="en-US" dirty="0"/>
          </a:p>
          <a:p>
            <a:r>
              <a:rPr lang="en-US" dirty="0" smtClean="0"/>
              <a:t>Select skim milk cheeses</a:t>
            </a:r>
          </a:p>
          <a:p>
            <a:r>
              <a:rPr lang="en-US" dirty="0" smtClean="0"/>
              <a:t>Use sodium free soups and bases</a:t>
            </a:r>
          </a:p>
          <a:p>
            <a:r>
              <a:rPr lang="en-US" dirty="0" smtClean="0"/>
              <a:t>Avoid packaged foods with animal fats, palm or coconut oils</a:t>
            </a:r>
          </a:p>
          <a:p>
            <a:r>
              <a:rPr lang="en-US" dirty="0" smtClean="0"/>
              <a:t>Purchase canola and/or olive oils</a:t>
            </a:r>
          </a:p>
          <a:p>
            <a:r>
              <a:rPr lang="en-US" dirty="0" smtClean="0"/>
              <a:t>Look for high levels of sodium and saturated fats in easy to use items</a:t>
            </a:r>
            <a:endParaRPr lang="en-US" dirty="0"/>
          </a:p>
        </p:txBody>
      </p:sp>
    </p:spTree>
    <p:extLst>
      <p:ext uri="{BB962C8B-B14F-4D97-AF65-F5344CB8AC3E}">
        <p14:creationId xmlns:p14="http://schemas.microsoft.com/office/powerpoint/2010/main" val="328692628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Storing Foods</a:t>
            </a:r>
            <a:endParaRPr lang="en-US" dirty="0"/>
          </a:p>
        </p:txBody>
      </p:sp>
      <p:sp>
        <p:nvSpPr>
          <p:cNvPr id="3" name="Content Placeholder 2"/>
          <p:cNvSpPr>
            <a:spLocks noGrp="1"/>
          </p:cNvSpPr>
          <p:nvPr>
            <p:ph idx="1"/>
          </p:nvPr>
        </p:nvSpPr>
        <p:spPr/>
        <p:txBody>
          <a:bodyPr/>
          <a:lstStyle/>
          <a:p>
            <a:r>
              <a:rPr lang="en-US" dirty="0" smtClean="0"/>
              <a:t>Minimize time between delivery and use</a:t>
            </a:r>
          </a:p>
          <a:p>
            <a:r>
              <a:rPr lang="en-US" dirty="0" smtClean="0"/>
              <a:t>Avoid bruising</a:t>
            </a:r>
          </a:p>
          <a:p>
            <a:r>
              <a:rPr lang="en-US" dirty="0" smtClean="0"/>
              <a:t>First In First Out</a:t>
            </a:r>
          </a:p>
          <a:p>
            <a:r>
              <a:rPr lang="en-US" dirty="0" smtClean="0"/>
              <a:t>Store in shipping containers</a:t>
            </a:r>
          </a:p>
          <a:p>
            <a:r>
              <a:rPr lang="en-US" dirty="0" smtClean="0"/>
              <a:t>Keep fresh items wrapped</a:t>
            </a:r>
          </a:p>
          <a:p>
            <a:r>
              <a:rPr lang="en-US" dirty="0" smtClean="0"/>
              <a:t>Minimize storage time in minimally processed fruits and vegetables</a:t>
            </a:r>
          </a:p>
          <a:p>
            <a:r>
              <a:rPr lang="en-US" dirty="0" smtClean="0"/>
              <a:t>Keep storage at proper temperature and humidity</a:t>
            </a:r>
          </a:p>
          <a:p>
            <a:r>
              <a:rPr lang="en-US" dirty="0" smtClean="0"/>
              <a:t>Dry storage kept in cool dry area</a:t>
            </a:r>
          </a:p>
          <a:p>
            <a:r>
              <a:rPr lang="en-US" dirty="0" smtClean="0"/>
              <a:t>Fresh Fruits and vegetables should be stored at refrigerated temperatures loose pack in high humidity</a:t>
            </a:r>
          </a:p>
          <a:p>
            <a:endParaRPr lang="en-US" dirty="0"/>
          </a:p>
        </p:txBody>
      </p:sp>
    </p:spTree>
    <p:extLst>
      <p:ext uri="{BB962C8B-B14F-4D97-AF65-F5344CB8AC3E}">
        <p14:creationId xmlns:p14="http://schemas.microsoft.com/office/powerpoint/2010/main" val="3987304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Preparation</a:t>
            </a:r>
            <a:endParaRPr lang="en-US" dirty="0"/>
          </a:p>
        </p:txBody>
      </p:sp>
      <p:sp>
        <p:nvSpPr>
          <p:cNvPr id="3" name="Content Placeholder 2"/>
          <p:cNvSpPr>
            <a:spLocks noGrp="1"/>
          </p:cNvSpPr>
          <p:nvPr>
            <p:ph idx="1"/>
          </p:nvPr>
        </p:nvSpPr>
        <p:spPr/>
        <p:txBody>
          <a:bodyPr>
            <a:normAutofit lnSpcReduction="10000"/>
          </a:bodyPr>
          <a:lstStyle/>
          <a:p>
            <a:r>
              <a:rPr lang="en-US" dirty="0" smtClean="0"/>
              <a:t>Cleaning and trimming – not heavily pared</a:t>
            </a:r>
          </a:p>
          <a:p>
            <a:endParaRPr lang="en-US" dirty="0"/>
          </a:p>
          <a:p>
            <a:r>
              <a:rPr lang="en-US" dirty="0" smtClean="0"/>
              <a:t>Oxidation – destroys some nutrients</a:t>
            </a:r>
          </a:p>
          <a:p>
            <a:endParaRPr lang="en-US" dirty="0"/>
          </a:p>
          <a:p>
            <a:r>
              <a:rPr lang="en-US" dirty="0" smtClean="0"/>
              <a:t>Light – destroys some nutrients like riboflavin</a:t>
            </a:r>
          </a:p>
          <a:p>
            <a:endParaRPr lang="en-US" dirty="0"/>
          </a:p>
          <a:p>
            <a:r>
              <a:rPr lang="en-US" dirty="0" smtClean="0"/>
              <a:t>Heat – can change or destroy nutrients</a:t>
            </a:r>
          </a:p>
          <a:p>
            <a:endParaRPr lang="en-US" dirty="0"/>
          </a:p>
          <a:p>
            <a:r>
              <a:rPr lang="en-US" dirty="0" smtClean="0"/>
              <a:t>Water – many vitamins and minerals dissolve in water</a:t>
            </a:r>
          </a:p>
          <a:p>
            <a:endParaRPr lang="en-US" dirty="0"/>
          </a:p>
          <a:p>
            <a:r>
              <a:rPr lang="en-US" dirty="0" smtClean="0"/>
              <a:t>Misuse of ingredients – use of alkaline ingredients such as baking soda</a:t>
            </a:r>
            <a:endParaRPr lang="en-US" dirty="0"/>
          </a:p>
        </p:txBody>
      </p:sp>
    </p:spTree>
    <p:extLst>
      <p:ext uri="{BB962C8B-B14F-4D97-AF65-F5344CB8AC3E}">
        <p14:creationId xmlns:p14="http://schemas.microsoft.com/office/powerpoint/2010/main" val="284363175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Standard Recipes</a:t>
            </a:r>
            <a:endParaRPr lang="en-US" dirty="0"/>
          </a:p>
        </p:txBody>
      </p:sp>
      <p:sp>
        <p:nvSpPr>
          <p:cNvPr id="3" name="Content Placeholder 2"/>
          <p:cNvSpPr>
            <a:spLocks noGrp="1"/>
          </p:cNvSpPr>
          <p:nvPr>
            <p:ph idx="1"/>
          </p:nvPr>
        </p:nvSpPr>
        <p:spPr/>
        <p:txBody>
          <a:bodyPr/>
          <a:lstStyle/>
          <a:p>
            <a:r>
              <a:rPr lang="en-US" dirty="0" smtClean="0"/>
              <a:t>Heart of quality control</a:t>
            </a:r>
          </a:p>
          <a:p>
            <a:endParaRPr lang="en-US" dirty="0"/>
          </a:p>
          <a:p>
            <a:r>
              <a:rPr lang="en-US" dirty="0" smtClean="0"/>
              <a:t>Try to use items that are low in calories</a:t>
            </a:r>
          </a:p>
          <a:p>
            <a:pPr lvl="1"/>
            <a:endParaRPr lang="en-US" dirty="0" smtClean="0"/>
          </a:p>
          <a:p>
            <a:r>
              <a:rPr lang="en-US" dirty="0" smtClean="0"/>
              <a:t>Cooking methods</a:t>
            </a:r>
          </a:p>
          <a:p>
            <a:r>
              <a:rPr lang="en-US" dirty="0" smtClean="0"/>
              <a:t>Chill liquids to remove fats</a:t>
            </a:r>
          </a:p>
          <a:p>
            <a:r>
              <a:rPr lang="en-US" dirty="0" smtClean="0"/>
              <a:t>Reconsider using organ meats</a:t>
            </a:r>
          </a:p>
          <a:p>
            <a:r>
              <a:rPr lang="en-US" dirty="0" smtClean="0"/>
              <a:t>When baking, substitutes such as applesauce add moisture and flavor to reduce fats</a:t>
            </a:r>
          </a:p>
          <a:p>
            <a:r>
              <a:rPr lang="en-US" dirty="0" smtClean="0"/>
              <a:t>Use herbs and spices instead of salt</a:t>
            </a:r>
            <a:endParaRPr lang="en-US" dirty="0"/>
          </a:p>
        </p:txBody>
      </p:sp>
    </p:spTree>
    <p:extLst>
      <p:ext uri="{BB962C8B-B14F-4D97-AF65-F5344CB8AC3E}">
        <p14:creationId xmlns:p14="http://schemas.microsoft.com/office/powerpoint/2010/main" val="2330763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Service</a:t>
            </a:r>
            <a:endParaRPr lang="en-US" dirty="0"/>
          </a:p>
        </p:txBody>
      </p:sp>
      <p:sp>
        <p:nvSpPr>
          <p:cNvPr id="3" name="Content Placeholder 2"/>
          <p:cNvSpPr>
            <a:spLocks noGrp="1"/>
          </p:cNvSpPr>
          <p:nvPr>
            <p:ph idx="1"/>
          </p:nvPr>
        </p:nvSpPr>
        <p:spPr/>
        <p:txBody>
          <a:bodyPr/>
          <a:lstStyle/>
          <a:p>
            <a:r>
              <a:rPr lang="en-US" dirty="0" smtClean="0"/>
              <a:t>Have alternatives if guests have questions about caloric sodium or fat content of foods</a:t>
            </a:r>
          </a:p>
          <a:p>
            <a:endParaRPr lang="en-US" dirty="0"/>
          </a:p>
          <a:p>
            <a:r>
              <a:rPr lang="en-US" dirty="0" smtClean="0"/>
              <a:t>Alternative food preparation methods</a:t>
            </a:r>
          </a:p>
          <a:p>
            <a:endParaRPr lang="en-US" dirty="0"/>
          </a:p>
          <a:p>
            <a:r>
              <a:rPr lang="en-US" dirty="0" smtClean="0"/>
              <a:t>How to identify guests needs and desires</a:t>
            </a:r>
          </a:p>
          <a:p>
            <a:endParaRPr lang="en-US" dirty="0"/>
          </a:p>
          <a:p>
            <a:r>
              <a:rPr lang="en-US" dirty="0" smtClean="0"/>
              <a:t>Describe items accurately and appealingly</a:t>
            </a:r>
            <a:endParaRPr lang="en-US" dirty="0"/>
          </a:p>
        </p:txBody>
      </p:sp>
    </p:spTree>
    <p:extLst>
      <p:ext uri="{BB962C8B-B14F-4D97-AF65-F5344CB8AC3E}">
        <p14:creationId xmlns:p14="http://schemas.microsoft.com/office/powerpoint/2010/main" val="3948871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Legislation</a:t>
            </a:r>
            <a:endParaRPr lang="en-US" dirty="0"/>
          </a:p>
        </p:txBody>
      </p:sp>
      <p:sp>
        <p:nvSpPr>
          <p:cNvPr id="3" name="Content Placeholder 2"/>
          <p:cNvSpPr>
            <a:spLocks noGrp="1"/>
          </p:cNvSpPr>
          <p:nvPr>
            <p:ph idx="1"/>
          </p:nvPr>
        </p:nvSpPr>
        <p:spPr/>
        <p:txBody>
          <a:bodyPr>
            <a:normAutofit/>
          </a:bodyPr>
          <a:lstStyle/>
          <a:p>
            <a:r>
              <a:rPr lang="en-US" dirty="0" smtClean="0"/>
              <a:t>Menu labeling laws</a:t>
            </a:r>
          </a:p>
          <a:p>
            <a:pPr marL="0" indent="0">
              <a:buNone/>
            </a:pPr>
            <a:endParaRPr lang="en-US" dirty="0" smtClean="0"/>
          </a:p>
          <a:p>
            <a:r>
              <a:rPr lang="en-US" dirty="0" smtClean="0"/>
              <a:t>The </a:t>
            </a:r>
            <a:r>
              <a:rPr lang="en-US" dirty="0"/>
              <a:t>U.S. Food and Drug Administration (FDA) issued two proposed regulations that would ensure calorie labeling on menus and menu boards in chain restaurants, retail food establishments, and vending machines with 20 or more locations. </a:t>
            </a:r>
            <a:endParaRPr lang="en-US" dirty="0" smtClean="0"/>
          </a:p>
          <a:p>
            <a:r>
              <a:rPr lang="en-US" dirty="0" smtClean="0"/>
              <a:t>Key </a:t>
            </a:r>
            <a:r>
              <a:rPr lang="en-US" dirty="0"/>
              <a:t>facts about the proposed rules are included below.</a:t>
            </a:r>
          </a:p>
        </p:txBody>
      </p:sp>
    </p:spTree>
    <p:extLst>
      <p:ext uri="{BB962C8B-B14F-4D97-AF65-F5344CB8AC3E}">
        <p14:creationId xmlns:p14="http://schemas.microsoft.com/office/powerpoint/2010/main" val="389821706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67833"/>
            <a:ext cx="8229600" cy="5609167"/>
          </a:xfrm>
        </p:spPr>
        <p:txBody>
          <a:bodyPr>
            <a:normAutofit fontScale="85000" lnSpcReduction="20000"/>
          </a:bodyPr>
          <a:lstStyle/>
          <a:p>
            <a:pPr marL="0" indent="0">
              <a:buNone/>
            </a:pPr>
            <a:r>
              <a:rPr lang="en-US" b="1" dirty="0"/>
              <a:t>Proposed Requirements for Restaurants and Similar Retail Food Establishments</a:t>
            </a:r>
          </a:p>
          <a:p>
            <a:r>
              <a:rPr lang="en-US" b="1" dirty="0"/>
              <a:t>Establishments Covered</a:t>
            </a:r>
          </a:p>
          <a:p>
            <a:r>
              <a:rPr lang="en-US" dirty="0"/>
              <a:t>Restaurants or similar retail food establishments with 20 or more locations, doing business under the same name and offering for sale substantially the same menu items.</a:t>
            </a:r>
          </a:p>
          <a:p>
            <a:r>
              <a:rPr lang="en-US" dirty="0"/>
              <a:t>Movie theaters, airplanes, bowling alleys, and other establishments whose primary purpose is not to sell food would not be subject to these proposed regulations.</a:t>
            </a:r>
          </a:p>
          <a:p>
            <a:r>
              <a:rPr lang="en-US" dirty="0"/>
              <a:t>A "restaurant or similar retail food establishment" would be an establishment that sells restaurant or restaurant-type food whose primary business activity is the sale of food to consumers. An establishment's primary business activity would be the sale of food to consumers if either: 1. the establishment presents itself as a restaurant, or 2. greater than 50 percent of the establishment's total floor area is used for the sale of food.</a:t>
            </a:r>
          </a:p>
          <a:p>
            <a:r>
              <a:rPr lang="en-US" dirty="0"/>
              <a:t>Restaurants and similar retail food establishments not covered (for example, if they are part of a chain with fewer than 20 locations) can choose to “opt in” to the federal menu labeling requirements by registering with the FDA every other year</a:t>
            </a:r>
            <a:r>
              <a:rPr lang="en-US" dirty="0" smtClean="0"/>
              <a:t>.</a:t>
            </a:r>
            <a:endParaRPr lang="en-US" dirty="0"/>
          </a:p>
        </p:txBody>
      </p:sp>
    </p:spTree>
    <p:extLst>
      <p:ext uri="{BB962C8B-B14F-4D97-AF65-F5344CB8AC3E}">
        <p14:creationId xmlns:p14="http://schemas.microsoft.com/office/powerpoint/2010/main" val="22485087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825500"/>
            <a:ext cx="8229600" cy="5651500"/>
          </a:xfrm>
        </p:spPr>
        <p:txBody>
          <a:bodyPr>
            <a:normAutofit fontScale="92500"/>
          </a:bodyPr>
          <a:lstStyle/>
          <a:p>
            <a:pPr marL="0" indent="0">
              <a:buNone/>
            </a:pPr>
            <a:r>
              <a:rPr lang="en-US" b="1" dirty="0"/>
              <a:t>Calorie Display</a:t>
            </a:r>
          </a:p>
          <a:p>
            <a:r>
              <a:rPr lang="en-US" dirty="0"/>
              <a:t>Calories would be disclosed on all menus and menu boards, including menu boards at drive-through locations. The term “Calories” or “Cal” would be required to be posted on menus and menu boards next to the number of calories.</a:t>
            </a:r>
          </a:p>
          <a:p>
            <a:r>
              <a:rPr lang="en-US" dirty="0"/>
              <a:t>Calorie information would be displayed clearly and prominently.</a:t>
            </a:r>
          </a:p>
          <a:p>
            <a:r>
              <a:rPr lang="en-US" dirty="0"/>
              <a:t>Calories for variable menu items, such as combination meals, would be displayed in ranges. An example of a combination meal could be a choice of sandwich, side dish and beverage.</a:t>
            </a:r>
          </a:p>
          <a:p>
            <a:r>
              <a:rPr lang="en-US" dirty="0"/>
              <a:t>For foods on display, calories would be listed per item or per serving on a sign next to the food.</a:t>
            </a:r>
          </a:p>
          <a:p>
            <a:r>
              <a:rPr lang="en-US" dirty="0"/>
              <a:t>For self-service foods, such as a salad bar in a restaurant, calories also would be listed per serving or per item on a sign next to the food.</a:t>
            </a:r>
          </a:p>
        </p:txBody>
      </p:sp>
    </p:spTree>
    <p:extLst>
      <p:ext uri="{BB962C8B-B14F-4D97-AF65-F5344CB8AC3E}">
        <p14:creationId xmlns:p14="http://schemas.microsoft.com/office/powerpoint/2010/main" val="1986167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19667"/>
            <a:ext cx="8229600" cy="5757333"/>
          </a:xfrm>
        </p:spPr>
        <p:txBody>
          <a:bodyPr>
            <a:normAutofit fontScale="77500" lnSpcReduction="20000"/>
          </a:bodyPr>
          <a:lstStyle/>
          <a:p>
            <a:r>
              <a:rPr lang="en-US" b="1" dirty="0"/>
              <a:t>Statement Regarding Calorie Intake</a:t>
            </a:r>
          </a:p>
          <a:p>
            <a:r>
              <a:rPr lang="en-US" dirty="0"/>
              <a:t>A succinct statement concerning suggested daily caloric intake would be posted prominently on menus and menu boards to help the public understand the significance of the calorie information provided on menus and menu boards. The following statement is proposed: “A 2,000 calorie diet is used as the basis for general nutrition advice; however, individual calorie needs may vary.”</a:t>
            </a:r>
          </a:p>
          <a:p>
            <a:r>
              <a:rPr lang="en-US" b="1" dirty="0"/>
              <a:t>Availability of Additional Written Nutrition Information</a:t>
            </a:r>
          </a:p>
          <a:p>
            <a:r>
              <a:rPr lang="en-US" dirty="0"/>
              <a:t>A clear and prominent statement would be posted on menus and menu boards that states that additional written nutrition information is available to consumers on request.</a:t>
            </a:r>
          </a:p>
          <a:p>
            <a:r>
              <a:rPr lang="en-US" dirty="0"/>
              <a:t>The following written nutrition information for standard menu items would be available upon request: total calories, calories from fat, total fat, saturated fat, cholesterol, trans fat, sodium, total carbohydrates, sugars, dietary fiber and protein.</a:t>
            </a:r>
          </a:p>
          <a:p>
            <a:r>
              <a:rPr lang="en-US" b="1" dirty="0"/>
              <a:t>Relationship to State and Local Laws</a:t>
            </a:r>
          </a:p>
          <a:p>
            <a:r>
              <a:rPr lang="en-US" dirty="0"/>
              <a:t>State and local governments would not be able to impose any different or additional nutrition labeling requirements for food sold in restaurants and similar retail food establishments covered by the Federal requirements.</a:t>
            </a:r>
          </a:p>
          <a:p>
            <a:r>
              <a:rPr lang="en-US" dirty="0"/>
              <a:t>State and local governments can establish nutrition labeling requirements for establishments not covered by the new law or regulations.</a:t>
            </a:r>
          </a:p>
        </p:txBody>
      </p:sp>
    </p:spTree>
    <p:extLst>
      <p:ext uri="{BB962C8B-B14F-4D97-AF65-F5344CB8AC3E}">
        <p14:creationId xmlns:p14="http://schemas.microsoft.com/office/powerpoint/2010/main" val="374203415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Production Personnel</a:t>
            </a:r>
            <a:endParaRPr lang="en-US" dirty="0"/>
          </a:p>
        </p:txBody>
      </p:sp>
      <p:sp>
        <p:nvSpPr>
          <p:cNvPr id="3" name="Content Placeholder 2"/>
          <p:cNvSpPr>
            <a:spLocks noGrp="1"/>
          </p:cNvSpPr>
          <p:nvPr>
            <p:ph idx="1"/>
          </p:nvPr>
        </p:nvSpPr>
        <p:spPr/>
        <p:txBody>
          <a:bodyPr>
            <a:normAutofit lnSpcReduction="10000"/>
          </a:bodyPr>
          <a:lstStyle/>
          <a:p>
            <a:r>
              <a:rPr lang="en-US" dirty="0" smtClean="0"/>
              <a:t>Should understand</a:t>
            </a:r>
          </a:p>
          <a:p>
            <a:pPr marL="0" indent="0">
              <a:buNone/>
            </a:pPr>
            <a:endParaRPr lang="en-US" dirty="0" smtClean="0"/>
          </a:p>
          <a:p>
            <a:pPr lvl="1"/>
            <a:r>
              <a:rPr lang="en-US" sz="2800" dirty="0" smtClean="0"/>
              <a:t>Why it is important to follow recipes</a:t>
            </a:r>
          </a:p>
          <a:p>
            <a:pPr marL="274320" lvl="1" indent="0">
              <a:buNone/>
            </a:pPr>
            <a:endParaRPr lang="en-US" sz="2800" dirty="0" smtClean="0"/>
          </a:p>
          <a:p>
            <a:pPr lvl="1"/>
            <a:r>
              <a:rPr lang="en-US" sz="2800" dirty="0" smtClean="0"/>
              <a:t>How ingredients might be substituted</a:t>
            </a:r>
          </a:p>
          <a:p>
            <a:pPr marL="274320" lvl="1" indent="0">
              <a:buNone/>
            </a:pPr>
            <a:endParaRPr lang="en-US" sz="2800" dirty="0" smtClean="0"/>
          </a:p>
          <a:p>
            <a:pPr lvl="1"/>
            <a:r>
              <a:rPr lang="en-US" sz="2800" dirty="0" smtClean="0"/>
              <a:t>Procedures for storing and receiving product</a:t>
            </a:r>
          </a:p>
          <a:p>
            <a:pPr marL="274320" lvl="1" indent="0">
              <a:buNone/>
            </a:pPr>
            <a:endParaRPr lang="en-US" sz="2800" dirty="0" smtClean="0"/>
          </a:p>
          <a:p>
            <a:pPr lvl="1"/>
            <a:r>
              <a:rPr lang="en-US" sz="2800" dirty="0" smtClean="0"/>
              <a:t>Pre-preparation, preparation, and holding suggestions for maximum retention of nutrients</a:t>
            </a:r>
          </a:p>
          <a:p>
            <a:pPr lvl="1"/>
            <a:endParaRPr lang="en-US" sz="2800" dirty="0"/>
          </a:p>
        </p:txBody>
      </p:sp>
    </p:spTree>
    <p:extLst>
      <p:ext uri="{BB962C8B-B14F-4D97-AF65-F5344CB8AC3E}">
        <p14:creationId xmlns:p14="http://schemas.microsoft.com/office/powerpoint/2010/main" val="182228652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Information</a:t>
            </a:r>
            <a:endParaRPr lang="en-US" dirty="0"/>
          </a:p>
        </p:txBody>
      </p:sp>
      <p:sp>
        <p:nvSpPr>
          <p:cNvPr id="3" name="Content Placeholder 2"/>
          <p:cNvSpPr>
            <a:spLocks noGrp="1"/>
          </p:cNvSpPr>
          <p:nvPr>
            <p:ph idx="1"/>
          </p:nvPr>
        </p:nvSpPr>
        <p:spPr/>
        <p:txBody>
          <a:bodyPr/>
          <a:lstStyle/>
          <a:p>
            <a:r>
              <a:rPr lang="en-US" dirty="0" smtClean="0"/>
              <a:t>Small operators can use www. </a:t>
            </a:r>
            <a:r>
              <a:rPr lang="en-US" dirty="0" err="1" smtClean="0"/>
              <a:t>Menucalc.com</a:t>
            </a:r>
            <a:endParaRPr lang="en-US" dirty="0"/>
          </a:p>
        </p:txBody>
      </p:sp>
      <p:pic>
        <p:nvPicPr>
          <p:cNvPr id="4" name="Picture 3" descr="menucalc_logo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117" y="3225800"/>
            <a:ext cx="5626100" cy="1041400"/>
          </a:xfrm>
          <a:prstGeom prst="rect">
            <a:avLst/>
          </a:prstGeom>
        </p:spPr>
      </p:pic>
    </p:spTree>
    <p:extLst>
      <p:ext uri="{BB962C8B-B14F-4D97-AF65-F5344CB8AC3E}">
        <p14:creationId xmlns:p14="http://schemas.microsoft.com/office/powerpoint/2010/main" val="5587149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Contemporary Diet Concerns</a:t>
            </a:r>
            <a:endParaRPr lang="en-US" dirty="0"/>
          </a:p>
        </p:txBody>
      </p:sp>
      <p:sp>
        <p:nvSpPr>
          <p:cNvPr id="3" name="Content Placeholder 2"/>
          <p:cNvSpPr>
            <a:spLocks noGrp="1"/>
          </p:cNvSpPr>
          <p:nvPr>
            <p:ph idx="1"/>
          </p:nvPr>
        </p:nvSpPr>
        <p:spPr/>
        <p:txBody>
          <a:bodyPr/>
          <a:lstStyle/>
          <a:p>
            <a:r>
              <a:rPr lang="en-US" dirty="0" smtClean="0"/>
              <a:t>Calories</a:t>
            </a:r>
          </a:p>
          <a:p>
            <a:r>
              <a:rPr lang="en-US" dirty="0" smtClean="0"/>
              <a:t>Fats and Cholesterol</a:t>
            </a:r>
          </a:p>
          <a:p>
            <a:r>
              <a:rPr lang="en-US" dirty="0" smtClean="0"/>
              <a:t>Sodium</a:t>
            </a:r>
          </a:p>
          <a:p>
            <a:r>
              <a:rPr lang="en-US" dirty="0" smtClean="0"/>
              <a:t>Food Allergies</a:t>
            </a:r>
          </a:p>
          <a:p>
            <a:endParaRPr lang="en-US" dirty="0"/>
          </a:p>
          <a:p>
            <a:endParaRPr lang="en-US" dirty="0" smtClean="0"/>
          </a:p>
          <a:p>
            <a:r>
              <a:rPr lang="en-US" dirty="0" smtClean="0"/>
              <a:t>Organic Foods</a:t>
            </a:r>
          </a:p>
          <a:p>
            <a:endParaRPr lang="en-US" dirty="0"/>
          </a:p>
          <a:p>
            <a:endParaRPr lang="en-US" dirty="0" smtClean="0"/>
          </a:p>
          <a:p>
            <a:pPr marL="0" indent="0">
              <a:buNone/>
            </a:pPr>
            <a:endParaRPr lang="en-US" dirty="0" smtClean="0"/>
          </a:p>
          <a:p>
            <a:endParaRPr lang="en-US" dirty="0"/>
          </a:p>
        </p:txBody>
      </p:sp>
    </p:spTree>
    <p:extLst>
      <p:ext uri="{BB962C8B-B14F-4D97-AF65-F5344CB8AC3E}">
        <p14:creationId xmlns:p14="http://schemas.microsoft.com/office/powerpoint/2010/main" val="10792589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Vegetarian Meals</a:t>
            </a:r>
            <a:endParaRPr lang="en-US" dirty="0"/>
          </a:p>
        </p:txBody>
      </p:sp>
      <p:sp>
        <p:nvSpPr>
          <p:cNvPr id="3" name="Content Placeholder 2"/>
          <p:cNvSpPr>
            <a:spLocks noGrp="1"/>
          </p:cNvSpPr>
          <p:nvPr>
            <p:ph idx="1"/>
          </p:nvPr>
        </p:nvSpPr>
        <p:spPr/>
        <p:txBody>
          <a:bodyPr/>
          <a:lstStyle/>
          <a:p>
            <a:r>
              <a:rPr lang="en-US" dirty="0" smtClean="0"/>
              <a:t>Vegans</a:t>
            </a:r>
          </a:p>
          <a:p>
            <a:endParaRPr lang="en-US" dirty="0"/>
          </a:p>
          <a:p>
            <a:r>
              <a:rPr lang="en-US" dirty="0" smtClean="0"/>
              <a:t>Lacto Vegetarians</a:t>
            </a:r>
          </a:p>
          <a:p>
            <a:endParaRPr lang="en-US" dirty="0"/>
          </a:p>
          <a:p>
            <a:r>
              <a:rPr lang="en-US" dirty="0" err="1" smtClean="0"/>
              <a:t>Ovo</a:t>
            </a:r>
            <a:r>
              <a:rPr lang="en-US" dirty="0" smtClean="0"/>
              <a:t> Lacto Vegetarians</a:t>
            </a:r>
          </a:p>
          <a:p>
            <a:endParaRPr lang="en-US" dirty="0"/>
          </a:p>
          <a:p>
            <a:r>
              <a:rPr lang="en-US" dirty="0" smtClean="0"/>
              <a:t>Lacto </a:t>
            </a:r>
            <a:r>
              <a:rPr lang="en-US" dirty="0" err="1" smtClean="0"/>
              <a:t>Ove</a:t>
            </a:r>
            <a:r>
              <a:rPr lang="en-US" dirty="0" smtClean="0"/>
              <a:t> Vegetarians</a:t>
            </a:r>
          </a:p>
          <a:p>
            <a:endParaRPr lang="en-US" dirty="0"/>
          </a:p>
          <a:p>
            <a:r>
              <a:rPr lang="en-US" dirty="0" err="1" smtClean="0"/>
              <a:t>Pescatarians</a:t>
            </a:r>
            <a:r>
              <a:rPr lang="en-US" dirty="0" smtClean="0"/>
              <a:t> </a:t>
            </a:r>
            <a:endParaRPr lang="en-US" dirty="0"/>
          </a:p>
        </p:txBody>
      </p:sp>
    </p:spTree>
    <p:extLst>
      <p:ext uri="{BB962C8B-B14F-4D97-AF65-F5344CB8AC3E}">
        <p14:creationId xmlns:p14="http://schemas.microsoft.com/office/powerpoint/2010/main" val="44117128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Week</a:t>
            </a:r>
            <a:endParaRPr lang="en-US" dirty="0"/>
          </a:p>
        </p:txBody>
      </p:sp>
      <p:sp>
        <p:nvSpPr>
          <p:cNvPr id="3" name="Content Placeholder 2"/>
          <p:cNvSpPr>
            <a:spLocks noGrp="1"/>
          </p:cNvSpPr>
          <p:nvPr>
            <p:ph idx="1"/>
          </p:nvPr>
        </p:nvSpPr>
        <p:spPr/>
        <p:txBody>
          <a:bodyPr/>
          <a:lstStyle/>
          <a:p>
            <a:r>
              <a:rPr lang="en-US" dirty="0" smtClean="0"/>
              <a:t>The Menu – chapter 6</a:t>
            </a:r>
          </a:p>
          <a:p>
            <a:endParaRPr lang="en-US" dirty="0"/>
          </a:p>
          <a:p>
            <a:r>
              <a:rPr lang="en-US" dirty="0" smtClean="0"/>
              <a:t>Quiz Chapter 5 </a:t>
            </a:r>
            <a:r>
              <a:rPr lang="en-US" smtClean="0"/>
              <a:t>- Nutrition</a:t>
            </a:r>
            <a:endParaRPr lang="en-US" dirty="0"/>
          </a:p>
        </p:txBody>
      </p:sp>
    </p:spTree>
    <p:extLst>
      <p:ext uri="{BB962C8B-B14F-4D97-AF65-F5344CB8AC3E}">
        <p14:creationId xmlns:p14="http://schemas.microsoft.com/office/powerpoint/2010/main" val="33063824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Service Personnel</a:t>
            </a:r>
            <a:endParaRPr lang="en-US" dirty="0"/>
          </a:p>
        </p:txBody>
      </p:sp>
      <p:sp>
        <p:nvSpPr>
          <p:cNvPr id="3" name="Content Placeholder 2"/>
          <p:cNvSpPr>
            <a:spLocks noGrp="1"/>
          </p:cNvSpPr>
          <p:nvPr>
            <p:ph idx="1"/>
          </p:nvPr>
        </p:nvSpPr>
        <p:spPr/>
        <p:txBody>
          <a:bodyPr/>
          <a:lstStyle/>
          <a:p>
            <a:r>
              <a:rPr lang="en-US" dirty="0" smtClean="0"/>
              <a:t>Should know</a:t>
            </a:r>
          </a:p>
          <a:p>
            <a:endParaRPr lang="en-US" dirty="0"/>
          </a:p>
          <a:p>
            <a:pPr lvl="1"/>
            <a:r>
              <a:rPr lang="en-US" dirty="0" smtClean="0"/>
              <a:t>How the food was prepared</a:t>
            </a:r>
          </a:p>
          <a:p>
            <a:pPr lvl="1"/>
            <a:endParaRPr lang="en-US" dirty="0"/>
          </a:p>
          <a:p>
            <a:pPr lvl="1"/>
            <a:r>
              <a:rPr lang="en-US" dirty="0" smtClean="0"/>
              <a:t>How to suggest substitutes as a response to dietary concerns</a:t>
            </a:r>
          </a:p>
          <a:p>
            <a:pPr lvl="1"/>
            <a:endParaRPr lang="en-US" dirty="0"/>
          </a:p>
          <a:p>
            <a:pPr lvl="1"/>
            <a:r>
              <a:rPr lang="en-US" dirty="0" smtClean="0"/>
              <a:t>The importance of providing feedback to management about guest reactions to the menu and dietary preferences</a:t>
            </a:r>
          </a:p>
          <a:p>
            <a:endParaRPr lang="en-US" dirty="0"/>
          </a:p>
          <a:p>
            <a:pPr lvl="1"/>
            <a:endParaRPr lang="en-US" dirty="0"/>
          </a:p>
        </p:txBody>
      </p:sp>
    </p:spTree>
    <p:extLst>
      <p:ext uri="{BB962C8B-B14F-4D97-AF65-F5344CB8AC3E}">
        <p14:creationId xmlns:p14="http://schemas.microsoft.com/office/powerpoint/2010/main" val="21069329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Nutrition – the Science of Food</a:t>
            </a:r>
            <a:endParaRPr lang="en-US" dirty="0"/>
          </a:p>
        </p:txBody>
      </p:sp>
      <p:sp>
        <p:nvSpPr>
          <p:cNvPr id="3" name="Content Placeholder 2"/>
          <p:cNvSpPr>
            <a:spLocks noGrp="1"/>
          </p:cNvSpPr>
          <p:nvPr>
            <p:ph idx="1"/>
          </p:nvPr>
        </p:nvSpPr>
        <p:spPr/>
        <p:txBody>
          <a:bodyPr/>
          <a:lstStyle/>
          <a:p>
            <a:r>
              <a:rPr lang="en-US" dirty="0" smtClean="0"/>
              <a:t>Food –</a:t>
            </a:r>
          </a:p>
          <a:p>
            <a:pPr lvl="1"/>
            <a:r>
              <a:rPr lang="en-US" dirty="0" smtClean="0"/>
              <a:t>Is material of plant or animal origin that people eat</a:t>
            </a:r>
          </a:p>
          <a:p>
            <a:endParaRPr lang="en-US" dirty="0"/>
          </a:p>
          <a:p>
            <a:r>
              <a:rPr lang="en-US" dirty="0" smtClean="0"/>
              <a:t>Nutrition</a:t>
            </a:r>
          </a:p>
          <a:p>
            <a:pPr lvl="1"/>
            <a:r>
              <a:rPr lang="en-US" dirty="0" smtClean="0"/>
              <a:t>The science of how living creatures use the nutrients provided in food to stay alive, grow, resist infection and heal</a:t>
            </a:r>
          </a:p>
          <a:p>
            <a:pPr lvl="1"/>
            <a:endParaRPr lang="en-US" dirty="0"/>
          </a:p>
          <a:p>
            <a:pPr lvl="1"/>
            <a:r>
              <a:rPr lang="en-US" dirty="0" smtClean="0"/>
              <a:t>Poor nutrition is linked to birth defects, personality changes, mental and physical </a:t>
            </a:r>
            <a:r>
              <a:rPr lang="en-US" dirty="0" err="1" smtClean="0"/>
              <a:t>effieciency</a:t>
            </a:r>
            <a:r>
              <a:rPr lang="en-US" dirty="0" smtClean="0"/>
              <a:t>.</a:t>
            </a:r>
            <a:endParaRPr lang="en-US" dirty="0"/>
          </a:p>
        </p:txBody>
      </p:sp>
    </p:spTree>
    <p:extLst>
      <p:ext uri="{BB962C8B-B14F-4D97-AF65-F5344CB8AC3E}">
        <p14:creationId xmlns:p14="http://schemas.microsoft.com/office/powerpoint/2010/main" val="378531311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Six Basic Nutrients</a:t>
            </a:r>
            <a:endParaRPr lang="en-US" dirty="0"/>
          </a:p>
        </p:txBody>
      </p:sp>
      <p:sp>
        <p:nvSpPr>
          <p:cNvPr id="3" name="Content Placeholder 2"/>
          <p:cNvSpPr>
            <a:spLocks noGrp="1"/>
          </p:cNvSpPr>
          <p:nvPr>
            <p:ph idx="1"/>
          </p:nvPr>
        </p:nvSpPr>
        <p:spPr/>
        <p:txBody>
          <a:bodyPr/>
          <a:lstStyle/>
          <a:p>
            <a:r>
              <a:rPr lang="en-US" dirty="0" smtClean="0"/>
              <a:t>Proteins</a:t>
            </a:r>
          </a:p>
          <a:p>
            <a:r>
              <a:rPr lang="en-US" dirty="0" smtClean="0"/>
              <a:t>Carbohydrates</a:t>
            </a:r>
          </a:p>
          <a:p>
            <a:r>
              <a:rPr lang="en-US" dirty="0" smtClean="0"/>
              <a:t>Fats</a:t>
            </a:r>
          </a:p>
          <a:p>
            <a:r>
              <a:rPr lang="en-US" dirty="0" smtClean="0"/>
              <a:t>Vitamins</a:t>
            </a:r>
          </a:p>
          <a:p>
            <a:r>
              <a:rPr lang="en-US" dirty="0" smtClean="0"/>
              <a:t>Minerals</a:t>
            </a:r>
          </a:p>
          <a:p>
            <a:r>
              <a:rPr lang="en-US" dirty="0" smtClean="0"/>
              <a:t>Water</a:t>
            </a:r>
          </a:p>
          <a:p>
            <a:endParaRPr lang="en-US" dirty="0"/>
          </a:p>
        </p:txBody>
      </p:sp>
    </p:spTree>
    <p:extLst>
      <p:ext uri="{BB962C8B-B14F-4D97-AF65-F5344CB8AC3E}">
        <p14:creationId xmlns:p14="http://schemas.microsoft.com/office/powerpoint/2010/main" val="17744767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Proteins</a:t>
            </a:r>
            <a:endParaRPr lang="en-US" dirty="0"/>
          </a:p>
        </p:txBody>
      </p:sp>
      <p:sp>
        <p:nvSpPr>
          <p:cNvPr id="3" name="Content Placeholder 2"/>
          <p:cNvSpPr>
            <a:spLocks noGrp="1"/>
          </p:cNvSpPr>
          <p:nvPr>
            <p:ph idx="1"/>
          </p:nvPr>
        </p:nvSpPr>
        <p:spPr/>
        <p:txBody>
          <a:bodyPr/>
          <a:lstStyle/>
          <a:p>
            <a:r>
              <a:rPr lang="en-US" dirty="0" smtClean="0"/>
              <a:t>Are essential elements in all living body cells</a:t>
            </a:r>
            <a:endParaRPr lang="en-US" dirty="0"/>
          </a:p>
          <a:p>
            <a:r>
              <a:rPr lang="en-US" dirty="0" smtClean="0"/>
              <a:t>Help form chemicals that build resistance to disease</a:t>
            </a:r>
          </a:p>
          <a:p>
            <a:r>
              <a:rPr lang="en-US" dirty="0" smtClean="0"/>
              <a:t>Form amino acids the body uses to build tissue</a:t>
            </a:r>
            <a:endParaRPr lang="en-US" dirty="0"/>
          </a:p>
          <a:p>
            <a:r>
              <a:rPr lang="en-US" dirty="0" smtClean="0"/>
              <a:t>Can be used as an energy source</a:t>
            </a:r>
          </a:p>
          <a:p>
            <a:endParaRPr lang="en-US" dirty="0"/>
          </a:p>
          <a:p>
            <a:r>
              <a:rPr lang="en-US" dirty="0" smtClean="0"/>
              <a:t>Complete proteins refer those that supply essential amino acids close to what the body requires</a:t>
            </a:r>
          </a:p>
          <a:p>
            <a:pPr lvl="1"/>
            <a:endParaRPr lang="en-US" dirty="0" smtClean="0"/>
          </a:p>
          <a:p>
            <a:r>
              <a:rPr lang="en-US" dirty="0" smtClean="0"/>
              <a:t>Incomplete proteins do not –</a:t>
            </a:r>
          </a:p>
          <a:p>
            <a:pPr lvl="1"/>
            <a:r>
              <a:rPr lang="en-US" dirty="0" smtClean="0"/>
              <a:t>Fruits, Nuts, soybeans, breads, cereals and vegetables</a:t>
            </a:r>
            <a:endParaRPr lang="en-US" dirty="0"/>
          </a:p>
          <a:p>
            <a:endParaRPr lang="en-US" dirty="0"/>
          </a:p>
        </p:txBody>
      </p:sp>
    </p:spTree>
    <p:extLst>
      <p:ext uri="{BB962C8B-B14F-4D97-AF65-F5344CB8AC3E}">
        <p14:creationId xmlns:p14="http://schemas.microsoft.com/office/powerpoint/2010/main" val="34885219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Carbohydrates</a:t>
            </a:r>
            <a:endParaRPr lang="en-US" dirty="0"/>
          </a:p>
        </p:txBody>
      </p:sp>
      <p:sp>
        <p:nvSpPr>
          <p:cNvPr id="3" name="Content Placeholder 2"/>
          <p:cNvSpPr>
            <a:spLocks noGrp="1"/>
          </p:cNvSpPr>
          <p:nvPr>
            <p:ph idx="1"/>
          </p:nvPr>
        </p:nvSpPr>
        <p:spPr/>
        <p:txBody>
          <a:bodyPr/>
          <a:lstStyle/>
          <a:p>
            <a:r>
              <a:rPr lang="en-US" dirty="0" smtClean="0"/>
              <a:t>Supply energy</a:t>
            </a:r>
          </a:p>
          <a:p>
            <a:r>
              <a:rPr lang="en-US" dirty="0" smtClean="0"/>
              <a:t>The main source of fuel for digestion and respiration</a:t>
            </a:r>
          </a:p>
          <a:p>
            <a:r>
              <a:rPr lang="en-US" dirty="0" smtClean="0"/>
              <a:t>Are necessary to form certain body compounds </a:t>
            </a:r>
          </a:p>
          <a:p>
            <a:pPr lvl="1"/>
            <a:r>
              <a:rPr lang="en-US" dirty="0" smtClean="0"/>
              <a:t>Starches</a:t>
            </a:r>
          </a:p>
          <a:p>
            <a:pPr lvl="1"/>
            <a:r>
              <a:rPr lang="en-US" dirty="0" smtClean="0"/>
              <a:t>Sugars</a:t>
            </a:r>
          </a:p>
          <a:p>
            <a:pPr lvl="1"/>
            <a:r>
              <a:rPr lang="en-US" dirty="0" smtClean="0"/>
              <a:t>cellulose</a:t>
            </a:r>
          </a:p>
          <a:p>
            <a:r>
              <a:rPr lang="en-US" dirty="0" smtClean="0"/>
              <a:t>Second most abundant nutrient Americans consume.</a:t>
            </a:r>
          </a:p>
          <a:p>
            <a:r>
              <a:rPr lang="en-US" dirty="0" smtClean="0"/>
              <a:t>Measured in calories</a:t>
            </a:r>
          </a:p>
        </p:txBody>
      </p:sp>
    </p:spTree>
    <p:extLst>
      <p:ext uri="{BB962C8B-B14F-4D97-AF65-F5344CB8AC3E}">
        <p14:creationId xmlns:p14="http://schemas.microsoft.com/office/powerpoint/2010/main" val="14145315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Calories</a:t>
            </a:r>
            <a:endParaRPr lang="en-US" dirty="0"/>
          </a:p>
        </p:txBody>
      </p:sp>
      <p:sp>
        <p:nvSpPr>
          <p:cNvPr id="3" name="Content Placeholder 2"/>
          <p:cNvSpPr>
            <a:spLocks noGrp="1"/>
          </p:cNvSpPr>
          <p:nvPr>
            <p:ph idx="1"/>
          </p:nvPr>
        </p:nvSpPr>
        <p:spPr/>
        <p:txBody>
          <a:bodyPr/>
          <a:lstStyle/>
          <a:p>
            <a:r>
              <a:rPr lang="en-US" dirty="0" smtClean="0"/>
              <a:t>Unit of energy</a:t>
            </a:r>
          </a:p>
          <a:p>
            <a:endParaRPr lang="en-US" dirty="0"/>
          </a:p>
          <a:p>
            <a:r>
              <a:rPr lang="en-US" dirty="0" smtClean="0"/>
              <a:t>Too many calories with too little activity results in obesity</a:t>
            </a:r>
          </a:p>
          <a:p>
            <a:pPr lvl="1"/>
            <a:r>
              <a:rPr lang="en-US" dirty="0" smtClean="0"/>
              <a:t>At risk for type 2 diabetes</a:t>
            </a:r>
          </a:p>
          <a:p>
            <a:endParaRPr lang="en-US" dirty="0"/>
          </a:p>
          <a:p>
            <a:r>
              <a:rPr lang="en-US" dirty="0" smtClean="0"/>
              <a:t>1/3 of calories Americans consume are “empty calories” that lack nutrients.</a:t>
            </a:r>
          </a:p>
          <a:p>
            <a:pPr lvl="1"/>
            <a:r>
              <a:rPr lang="en-US" dirty="0" smtClean="0"/>
              <a:t>Soda</a:t>
            </a:r>
          </a:p>
          <a:p>
            <a:pPr lvl="1"/>
            <a:r>
              <a:rPr lang="en-US" dirty="0" smtClean="0"/>
              <a:t>Chips</a:t>
            </a:r>
          </a:p>
          <a:p>
            <a:pPr lvl="1"/>
            <a:r>
              <a:rPr lang="en-US" dirty="0" smtClean="0"/>
              <a:t>Alcohol</a:t>
            </a:r>
          </a:p>
          <a:p>
            <a:pPr lvl="1"/>
            <a:endParaRPr lang="en-US" dirty="0"/>
          </a:p>
        </p:txBody>
      </p:sp>
    </p:spTree>
    <p:extLst>
      <p:ext uri="{BB962C8B-B14F-4D97-AF65-F5344CB8AC3E}">
        <p14:creationId xmlns:p14="http://schemas.microsoft.com/office/powerpoint/2010/main" val="3245631255"/>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larity">
  <a:themeElements>
    <a:clrScheme name="Clarity">
      <a:dk1>
        <a:srgbClr val="292934"/>
      </a:dk1>
      <a:lt1>
        <a:srgbClr val="FFFFFF"/>
      </a:lt1>
      <a:dk2>
        <a:srgbClr val="D2533C"/>
      </a:dk2>
      <a:lt2>
        <a:srgbClr val="F3F2DC"/>
      </a:lt2>
      <a:accent1>
        <a:srgbClr val="93A299"/>
      </a:accent1>
      <a:accent2>
        <a:srgbClr val="AD8F67"/>
      </a:accent2>
      <a:accent3>
        <a:srgbClr val="726056"/>
      </a:accent3>
      <a:accent4>
        <a:srgbClr val="4C5A6A"/>
      </a:accent4>
      <a:accent5>
        <a:srgbClr val="808DA0"/>
      </a:accent5>
      <a:accent6>
        <a:srgbClr val="79463D"/>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larity">
      <a:fillStyleLst>
        <a:solidFill>
          <a:schemeClr val="phClr"/>
        </a:solidFill>
        <a:gradFill rotWithShape="1">
          <a:gsLst>
            <a:gs pos="0">
              <a:schemeClr val="phClr">
                <a:tint val="50000"/>
                <a:shade val="86000"/>
                <a:satMod val="140000"/>
              </a:schemeClr>
            </a:gs>
            <a:gs pos="45000">
              <a:schemeClr val="phClr">
                <a:tint val="48000"/>
                <a:satMod val="150000"/>
              </a:schemeClr>
            </a:gs>
            <a:gs pos="100000">
              <a:schemeClr val="phClr">
                <a:tint val="28000"/>
                <a:satMod val="160000"/>
              </a:schemeClr>
            </a:gs>
          </a:gsLst>
          <a:path path="circle">
            <a:fillToRect l="100000" t="100000" r="100000" b="100000"/>
          </a:path>
        </a:gradFill>
        <a:gradFill rotWithShape="1">
          <a:gsLst>
            <a:gs pos="0">
              <a:schemeClr val="phClr">
                <a:shade val="70000"/>
                <a:satMod val="150000"/>
              </a:schemeClr>
            </a:gs>
            <a:gs pos="34000">
              <a:schemeClr val="phClr">
                <a:shade val="70000"/>
                <a:satMod val="140000"/>
              </a:schemeClr>
            </a:gs>
            <a:gs pos="70000">
              <a:schemeClr val="phClr">
                <a:tint val="100000"/>
                <a:shade val="90000"/>
                <a:satMod val="140000"/>
              </a:schemeClr>
            </a:gs>
            <a:gs pos="100000">
              <a:schemeClr val="phClr">
                <a:tint val="100000"/>
                <a:shade val="100000"/>
                <a:satMod val="100000"/>
              </a:schemeClr>
            </a:gs>
          </a:gsLst>
          <a:path path="circle">
            <a:fillToRect l="100000" t="100000" r="100000" b="100000"/>
          </a:path>
        </a:gradFill>
      </a:fillStyleLst>
      <a:lnStyleLst>
        <a:ln w="9525" cap="flat" cmpd="sng" algn="ctr">
          <a:solidFill>
            <a:schemeClr val="phClr"/>
          </a:solidFill>
          <a:prstDash val="solid"/>
        </a:ln>
        <a:ln w="26425" cap="flat" cmpd="sng" algn="ctr">
          <a:solidFill>
            <a:schemeClr val="phClr"/>
          </a:solidFill>
          <a:prstDash val="solid"/>
        </a:ln>
        <a:ln w="4445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hade val="30000"/>
                <a:satMod val="130000"/>
              </a:schemeClr>
            </a:contourClr>
          </a:sp3d>
        </a:effectStyle>
      </a:effectStyleLst>
      <a:bgFillStyleLst>
        <a:solidFill>
          <a:schemeClr val="phClr"/>
        </a:solidFill>
        <a:gradFill rotWithShape="1">
          <a:gsLst>
            <a:gs pos="0">
              <a:schemeClr val="phClr">
                <a:tint val="85000"/>
                <a:satMod val="180000"/>
              </a:schemeClr>
            </a:gs>
            <a:gs pos="40000">
              <a:schemeClr val="phClr">
                <a:tint val="95000"/>
                <a:shade val="85000"/>
                <a:satMod val="150000"/>
              </a:schemeClr>
            </a:gs>
            <a:gs pos="100000">
              <a:schemeClr val="phClr">
                <a:shade val="45000"/>
                <a:satMod val="200000"/>
              </a:schemeClr>
            </a:gs>
          </a:gsLst>
          <a:lin ang="5400000" scaled="0"/>
        </a:gradFill>
        <a:blipFill rotWithShape="1">
          <a:blip xmlns:r="http://schemas.openxmlformats.org/officeDocument/2006/relationships" r:embed="rId1">
            <a:duotone>
              <a:schemeClr val="phClr">
                <a:shade val="55000"/>
              </a:schemeClr>
              <a:schemeClr val="phClr">
                <a:tint val="97000"/>
                <a:satMod val="95000"/>
              </a:schemeClr>
            </a:duotone>
          </a:blip>
          <a:tile tx="0" ty="0" sx="70000" sy="7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Clarity.thmx</Template>
  <TotalTime>333</TotalTime>
  <Words>1603</Words>
  <Application>Microsoft Macintosh PowerPoint</Application>
  <PresentationFormat>On-screen Show (4:3)</PresentationFormat>
  <Paragraphs>256</Paragraphs>
  <Slides>33</Slides>
  <Notes>0</Notes>
  <HiddenSlides>0</HiddenSlides>
  <MMClips>1</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Clarity</vt:lpstr>
      <vt:lpstr>Food &amp; Beverage Mgmt Part 2 – Menu Planning</vt:lpstr>
      <vt:lpstr>Nutrition for Food Service Operations</vt:lpstr>
      <vt:lpstr>Production Personnel</vt:lpstr>
      <vt:lpstr>Service Personnel</vt:lpstr>
      <vt:lpstr>Nutrition – the Science of Food</vt:lpstr>
      <vt:lpstr>Six Basic Nutrients</vt:lpstr>
      <vt:lpstr>Proteins</vt:lpstr>
      <vt:lpstr>Carbohydrates</vt:lpstr>
      <vt:lpstr>Calories</vt:lpstr>
      <vt:lpstr>Fats</vt:lpstr>
      <vt:lpstr>Vitamins</vt:lpstr>
      <vt:lpstr>Vitamins</vt:lpstr>
      <vt:lpstr>Minerals</vt:lpstr>
      <vt:lpstr>Water</vt:lpstr>
      <vt:lpstr>Nutrition Guidelines</vt:lpstr>
      <vt:lpstr>USDA - My Food Pyramid</vt:lpstr>
      <vt:lpstr>MyPyramid System</vt:lpstr>
      <vt:lpstr>Nutrition and Food Service Operations</vt:lpstr>
      <vt:lpstr>Menu Planning</vt:lpstr>
      <vt:lpstr>Food Trends vs Food Fads</vt:lpstr>
      <vt:lpstr>Purchasing</vt:lpstr>
      <vt:lpstr>Storing Foods</vt:lpstr>
      <vt:lpstr>Food Preparation</vt:lpstr>
      <vt:lpstr>Standard Recipes</vt:lpstr>
      <vt:lpstr>Food Service</vt:lpstr>
      <vt:lpstr>Legislation</vt:lpstr>
      <vt:lpstr>PowerPoint Presentation</vt:lpstr>
      <vt:lpstr>PowerPoint Presentation</vt:lpstr>
      <vt:lpstr>PowerPoint Presentation</vt:lpstr>
      <vt:lpstr>Nutrition Information</vt:lpstr>
      <vt:lpstr>Contemporary Diet Concerns</vt:lpstr>
      <vt:lpstr>Vegetarian Meals</vt:lpstr>
      <vt:lpstr>Next Week</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Food &amp; Beverage Mgmt Part 2 – Menu Planning</dc:title>
  <dc:creator>Raleigh Whitehurst</dc:creator>
  <cp:lastModifiedBy>Raleigh Whitehurst</cp:lastModifiedBy>
  <cp:revision>24</cp:revision>
  <dcterms:created xsi:type="dcterms:W3CDTF">2013-09-26T18:03:23Z</dcterms:created>
  <dcterms:modified xsi:type="dcterms:W3CDTF">2014-02-06T15:17:47Z</dcterms:modified>
</cp:coreProperties>
</file>